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5"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075821-A5B1-4FC3-B14A-AC44095AE72B}">
          <p14:sldIdLst>
            <p14:sldId id="256"/>
            <p14:sldId id="257"/>
            <p14:sldId id="258"/>
            <p14:sldId id="259"/>
            <p14:sldId id="260"/>
            <p14:sldId id="261"/>
            <p14:sldId id="262"/>
            <p14:sldId id="263"/>
            <p14:sldId id="264"/>
            <p14:sldId id="265"/>
            <p14:sldId id="266"/>
            <p14:sldId id="267"/>
            <p14:sldId id="268"/>
            <p14:sldId id="269"/>
            <p14:sldId id="270"/>
            <p14:sldId id="272"/>
            <p14:sldId id="273"/>
            <p14:sldId id="275"/>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A52C0-964F-497B-B7B8-73892A22C9F7}" v="5731" dt="2024-02-10T09:06:14.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ad Shah Khan" userId="5da7b1c9a39382cf" providerId="LiveId" clId="{416A52C0-964F-497B-B7B8-73892A22C9F7}"/>
    <pc:docChg chg="undo custSel addSld delSld modSld sldOrd delSection modSection">
      <pc:chgData name="Muhammad Shah Khan" userId="5da7b1c9a39382cf" providerId="LiveId" clId="{416A52C0-964F-497B-B7B8-73892A22C9F7}" dt="2024-02-10T09:06:14.106" v="14494" actId="120"/>
      <pc:docMkLst>
        <pc:docMk/>
      </pc:docMkLst>
      <pc:sldChg chg="modSp">
        <pc:chgData name="Muhammad Shah Khan" userId="5da7b1c9a39382cf" providerId="LiveId" clId="{416A52C0-964F-497B-B7B8-73892A22C9F7}" dt="2024-02-10T03:14:32.318" v="8892"/>
        <pc:sldMkLst>
          <pc:docMk/>
          <pc:sldMk cId="1496666332" sldId="256"/>
        </pc:sldMkLst>
        <pc:spChg chg="mod">
          <ac:chgData name="Muhammad Shah Khan" userId="5da7b1c9a39382cf" providerId="LiveId" clId="{416A52C0-964F-497B-B7B8-73892A22C9F7}" dt="2024-02-10T03:14:32.318" v="8892"/>
          <ac:spMkLst>
            <pc:docMk/>
            <pc:sldMk cId="1496666332" sldId="256"/>
            <ac:spMk id="3" creationId="{13715307-84D0-318F-28D7-A0213BCF0880}"/>
          </ac:spMkLst>
        </pc:spChg>
      </pc:sldChg>
      <pc:sldChg chg="modSp mod">
        <pc:chgData name="Muhammad Shah Khan" userId="5da7b1c9a39382cf" providerId="LiveId" clId="{416A52C0-964F-497B-B7B8-73892A22C9F7}" dt="2024-02-10T03:31:22.448" v="9788" actId="20577"/>
        <pc:sldMkLst>
          <pc:docMk/>
          <pc:sldMk cId="3101395899" sldId="257"/>
        </pc:sldMkLst>
        <pc:spChg chg="mod">
          <ac:chgData name="Muhammad Shah Khan" userId="5da7b1c9a39382cf" providerId="LiveId" clId="{416A52C0-964F-497B-B7B8-73892A22C9F7}" dt="2024-02-10T03:31:22.448" v="9788" actId="20577"/>
          <ac:spMkLst>
            <pc:docMk/>
            <pc:sldMk cId="3101395899" sldId="257"/>
            <ac:spMk id="3" creationId="{192855BC-F109-50B4-AEB3-7CBDF4EC0261}"/>
          </ac:spMkLst>
        </pc:spChg>
      </pc:sldChg>
      <pc:sldChg chg="addSp delSp modSp mod">
        <pc:chgData name="Muhammad Shah Khan" userId="5da7b1c9a39382cf" providerId="LiveId" clId="{416A52C0-964F-497B-B7B8-73892A22C9F7}" dt="2024-02-10T07:33:03.201" v="13300" actId="20577"/>
        <pc:sldMkLst>
          <pc:docMk/>
          <pc:sldMk cId="1058326104" sldId="258"/>
        </pc:sldMkLst>
        <pc:spChg chg="mod">
          <ac:chgData name="Muhammad Shah Khan" userId="5da7b1c9a39382cf" providerId="LiveId" clId="{416A52C0-964F-497B-B7B8-73892A22C9F7}" dt="2024-02-08T04:09:25.230" v="288" actId="947"/>
          <ac:spMkLst>
            <pc:docMk/>
            <pc:sldMk cId="1058326104" sldId="258"/>
            <ac:spMk id="2" creationId="{5518AACE-3DBC-AA34-2187-38009C9DE8CF}"/>
          </ac:spMkLst>
        </pc:spChg>
        <pc:spChg chg="mod">
          <ac:chgData name="Muhammad Shah Khan" userId="5da7b1c9a39382cf" providerId="LiveId" clId="{416A52C0-964F-497B-B7B8-73892A22C9F7}" dt="2024-02-10T07:33:03.201" v="13300" actId="20577"/>
          <ac:spMkLst>
            <pc:docMk/>
            <pc:sldMk cId="1058326104" sldId="258"/>
            <ac:spMk id="3" creationId="{471179AB-9FCC-EAE3-5329-A1C1CE51DFAF}"/>
          </ac:spMkLst>
        </pc:spChg>
        <pc:spChg chg="add del mod">
          <ac:chgData name="Muhammad Shah Khan" userId="5da7b1c9a39382cf" providerId="LiveId" clId="{416A52C0-964F-497B-B7B8-73892A22C9F7}" dt="2024-02-08T03:56:10.886" v="4"/>
          <ac:spMkLst>
            <pc:docMk/>
            <pc:sldMk cId="1058326104" sldId="258"/>
            <ac:spMk id="4" creationId="{34C61C93-EC25-9367-680F-EAC340B13DF4}"/>
          </ac:spMkLst>
        </pc:spChg>
      </pc:sldChg>
      <pc:sldChg chg="modSp new mod">
        <pc:chgData name="Muhammad Shah Khan" userId="5da7b1c9a39382cf" providerId="LiveId" clId="{416A52C0-964F-497B-B7B8-73892A22C9F7}" dt="2024-02-10T03:31:28.918" v="9789" actId="20577"/>
        <pc:sldMkLst>
          <pc:docMk/>
          <pc:sldMk cId="1394439843" sldId="259"/>
        </pc:sldMkLst>
        <pc:spChg chg="mod">
          <ac:chgData name="Muhammad Shah Khan" userId="5da7b1c9a39382cf" providerId="LiveId" clId="{416A52C0-964F-497B-B7B8-73892A22C9F7}" dt="2024-02-08T13:22:11.383" v="1243" actId="14100"/>
          <ac:spMkLst>
            <pc:docMk/>
            <pc:sldMk cId="1394439843" sldId="259"/>
            <ac:spMk id="2" creationId="{F8F07FE8-3BD7-75D7-F6DF-D53BA83AF88F}"/>
          </ac:spMkLst>
        </pc:spChg>
        <pc:spChg chg="mod">
          <ac:chgData name="Muhammad Shah Khan" userId="5da7b1c9a39382cf" providerId="LiveId" clId="{416A52C0-964F-497B-B7B8-73892A22C9F7}" dt="2024-02-10T03:31:28.918" v="9789" actId="20577"/>
          <ac:spMkLst>
            <pc:docMk/>
            <pc:sldMk cId="1394439843" sldId="259"/>
            <ac:spMk id="3" creationId="{F7910228-4B15-C522-2829-969D34C69B6F}"/>
          </ac:spMkLst>
        </pc:spChg>
      </pc:sldChg>
      <pc:sldChg chg="new del">
        <pc:chgData name="Muhammad Shah Khan" userId="5da7b1c9a39382cf" providerId="LiveId" clId="{416A52C0-964F-497B-B7B8-73892A22C9F7}" dt="2024-02-08T04:03:46.899" v="256" actId="2696"/>
        <pc:sldMkLst>
          <pc:docMk/>
          <pc:sldMk cId="2123319999" sldId="259"/>
        </pc:sldMkLst>
      </pc:sldChg>
      <pc:sldChg chg="modSp new mod">
        <pc:chgData name="Muhammad Shah Khan" userId="5da7b1c9a39382cf" providerId="LiveId" clId="{416A52C0-964F-497B-B7B8-73892A22C9F7}" dt="2024-02-10T07:33:38.291" v="13312" actId="20577"/>
        <pc:sldMkLst>
          <pc:docMk/>
          <pc:sldMk cId="2390587910" sldId="260"/>
        </pc:sldMkLst>
        <pc:spChg chg="mod">
          <ac:chgData name="Muhammad Shah Khan" userId="5da7b1c9a39382cf" providerId="LiveId" clId="{416A52C0-964F-497B-B7B8-73892A22C9F7}" dt="2024-02-08T13:35:36.311" v="1734" actId="14100"/>
          <ac:spMkLst>
            <pc:docMk/>
            <pc:sldMk cId="2390587910" sldId="260"/>
            <ac:spMk id="2" creationId="{E7F62E1E-68FA-7D4A-F655-1A5F2CBC97DE}"/>
          </ac:spMkLst>
        </pc:spChg>
        <pc:spChg chg="mod">
          <ac:chgData name="Muhammad Shah Khan" userId="5da7b1c9a39382cf" providerId="LiveId" clId="{416A52C0-964F-497B-B7B8-73892A22C9F7}" dt="2024-02-10T07:33:38.291" v="13312" actId="20577"/>
          <ac:spMkLst>
            <pc:docMk/>
            <pc:sldMk cId="2390587910" sldId="260"/>
            <ac:spMk id="3" creationId="{AA53FEBD-FF32-9A9C-BB2B-9020B41984A0}"/>
          </ac:spMkLst>
        </pc:spChg>
      </pc:sldChg>
      <pc:sldChg chg="modSp add mod">
        <pc:chgData name="Muhammad Shah Khan" userId="5da7b1c9a39382cf" providerId="LiveId" clId="{416A52C0-964F-497B-B7B8-73892A22C9F7}" dt="2024-02-10T03:03:28.014" v="8752"/>
        <pc:sldMkLst>
          <pc:docMk/>
          <pc:sldMk cId="295553875" sldId="261"/>
        </pc:sldMkLst>
        <pc:spChg chg="mod">
          <ac:chgData name="Muhammad Shah Khan" userId="5da7b1c9a39382cf" providerId="LiveId" clId="{416A52C0-964F-497B-B7B8-73892A22C9F7}" dt="2024-02-08T13:38:01.027" v="1750" actId="20577"/>
          <ac:spMkLst>
            <pc:docMk/>
            <pc:sldMk cId="295553875" sldId="261"/>
            <ac:spMk id="2" creationId="{A2F1AAE0-CF58-ADFA-5C79-BBA129EA486E}"/>
          </ac:spMkLst>
        </pc:spChg>
        <pc:spChg chg="mod">
          <ac:chgData name="Muhammad Shah Khan" userId="5da7b1c9a39382cf" providerId="LiveId" clId="{416A52C0-964F-497B-B7B8-73892A22C9F7}" dt="2024-02-10T03:03:28.014" v="8752"/>
          <ac:spMkLst>
            <pc:docMk/>
            <pc:sldMk cId="295553875" sldId="261"/>
            <ac:spMk id="3" creationId="{1A8751D6-0DE8-2FD4-D6DC-3F9D28D170D6}"/>
          </ac:spMkLst>
        </pc:spChg>
      </pc:sldChg>
      <pc:sldChg chg="modSp add del">
        <pc:chgData name="Muhammad Shah Khan" userId="5da7b1c9a39382cf" providerId="LiveId" clId="{416A52C0-964F-497B-B7B8-73892A22C9F7}" dt="2024-02-08T13:35:53.519" v="1736" actId="2696"/>
        <pc:sldMkLst>
          <pc:docMk/>
          <pc:sldMk cId="1885260228" sldId="261"/>
        </pc:sldMkLst>
        <pc:spChg chg="mod">
          <ac:chgData name="Muhammad Shah Khan" userId="5da7b1c9a39382cf" providerId="LiveId" clId="{416A52C0-964F-497B-B7B8-73892A22C9F7}" dt="2024-02-08T13:35:29.715" v="1733" actId="20577"/>
          <ac:spMkLst>
            <pc:docMk/>
            <pc:sldMk cId="1885260228" sldId="261"/>
            <ac:spMk id="2" creationId="{688C23BF-75F4-BED8-9126-B9467315A15B}"/>
          </ac:spMkLst>
        </pc:spChg>
      </pc:sldChg>
      <pc:sldChg chg="modSp add mod">
        <pc:chgData name="Muhammad Shah Khan" userId="5da7b1c9a39382cf" providerId="LiveId" clId="{416A52C0-964F-497B-B7B8-73892A22C9F7}" dt="2024-02-10T03:04:23.136" v="8766" actId="20577"/>
        <pc:sldMkLst>
          <pc:docMk/>
          <pc:sldMk cId="1086987311" sldId="262"/>
        </pc:sldMkLst>
        <pc:spChg chg="mod">
          <ac:chgData name="Muhammad Shah Khan" userId="5da7b1c9a39382cf" providerId="LiveId" clId="{416A52C0-964F-497B-B7B8-73892A22C9F7}" dt="2024-02-10T03:04:23.136" v="8766" actId="20577"/>
          <ac:spMkLst>
            <pc:docMk/>
            <pc:sldMk cId="1086987311" sldId="262"/>
            <ac:spMk id="3" creationId="{1A92D09A-4799-4028-6F55-59452EFF1459}"/>
          </ac:spMkLst>
        </pc:spChg>
      </pc:sldChg>
      <pc:sldChg chg="modSp add mod">
        <pc:chgData name="Muhammad Shah Khan" userId="5da7b1c9a39382cf" providerId="LiveId" clId="{416A52C0-964F-497B-B7B8-73892A22C9F7}" dt="2024-02-10T03:05:15.459" v="8800" actId="20577"/>
        <pc:sldMkLst>
          <pc:docMk/>
          <pc:sldMk cId="153355266" sldId="263"/>
        </pc:sldMkLst>
        <pc:spChg chg="mod">
          <ac:chgData name="Muhammad Shah Khan" userId="5da7b1c9a39382cf" providerId="LiveId" clId="{416A52C0-964F-497B-B7B8-73892A22C9F7}" dt="2024-02-10T03:05:15.459" v="8800" actId="20577"/>
          <ac:spMkLst>
            <pc:docMk/>
            <pc:sldMk cId="153355266" sldId="263"/>
            <ac:spMk id="3" creationId="{7F915D3E-9655-7B71-A7B9-C6E6ADD5CB78}"/>
          </ac:spMkLst>
        </pc:spChg>
      </pc:sldChg>
      <pc:sldChg chg="modSp add mod">
        <pc:chgData name="Muhammad Shah Khan" userId="5da7b1c9a39382cf" providerId="LiveId" clId="{416A52C0-964F-497B-B7B8-73892A22C9F7}" dt="2024-02-10T03:20:16.699" v="8991" actId="20577"/>
        <pc:sldMkLst>
          <pc:docMk/>
          <pc:sldMk cId="1457504777" sldId="264"/>
        </pc:sldMkLst>
        <pc:spChg chg="mod">
          <ac:chgData name="Muhammad Shah Khan" userId="5da7b1c9a39382cf" providerId="LiveId" clId="{416A52C0-964F-497B-B7B8-73892A22C9F7}" dt="2024-02-10T03:20:16.699" v="8991" actId="20577"/>
          <ac:spMkLst>
            <pc:docMk/>
            <pc:sldMk cId="1457504777" sldId="264"/>
            <ac:spMk id="2" creationId="{BF640286-B9DC-4A51-9BF1-D6A6C4F2CC05}"/>
          </ac:spMkLst>
        </pc:spChg>
        <pc:spChg chg="mod">
          <ac:chgData name="Muhammad Shah Khan" userId="5da7b1c9a39382cf" providerId="LiveId" clId="{416A52C0-964F-497B-B7B8-73892A22C9F7}" dt="2024-02-10T03:20:04.814" v="8963" actId="27636"/>
          <ac:spMkLst>
            <pc:docMk/>
            <pc:sldMk cId="1457504777" sldId="264"/>
            <ac:spMk id="3" creationId="{197F3FC2-32C3-4844-67A8-058954898124}"/>
          </ac:spMkLst>
        </pc:spChg>
      </pc:sldChg>
      <pc:sldChg chg="modSp add mod">
        <pc:chgData name="Muhammad Shah Khan" userId="5da7b1c9a39382cf" providerId="LiveId" clId="{416A52C0-964F-497B-B7B8-73892A22C9F7}" dt="2024-02-10T03:31:53.305" v="9792" actId="20577"/>
        <pc:sldMkLst>
          <pc:docMk/>
          <pc:sldMk cId="3423987336" sldId="265"/>
        </pc:sldMkLst>
        <pc:spChg chg="mod">
          <ac:chgData name="Muhammad Shah Khan" userId="5da7b1c9a39382cf" providerId="LiveId" clId="{416A52C0-964F-497B-B7B8-73892A22C9F7}" dt="2024-02-10T03:31:53.305" v="9792" actId="20577"/>
          <ac:spMkLst>
            <pc:docMk/>
            <pc:sldMk cId="3423987336" sldId="265"/>
            <ac:spMk id="3" creationId="{F26C61BB-C273-DBCA-40EC-1C0E2551B53B}"/>
          </ac:spMkLst>
        </pc:spChg>
      </pc:sldChg>
      <pc:sldChg chg="modSp add mod">
        <pc:chgData name="Muhammad Shah Khan" userId="5da7b1c9a39382cf" providerId="LiveId" clId="{416A52C0-964F-497B-B7B8-73892A22C9F7}" dt="2024-02-10T03:32:04.441" v="9794" actId="20577"/>
        <pc:sldMkLst>
          <pc:docMk/>
          <pc:sldMk cId="2571606295" sldId="266"/>
        </pc:sldMkLst>
        <pc:spChg chg="mod">
          <ac:chgData name="Muhammad Shah Khan" userId="5da7b1c9a39382cf" providerId="LiveId" clId="{416A52C0-964F-497B-B7B8-73892A22C9F7}" dt="2024-02-10T03:32:04.441" v="9794" actId="20577"/>
          <ac:spMkLst>
            <pc:docMk/>
            <pc:sldMk cId="2571606295" sldId="266"/>
            <ac:spMk id="3" creationId="{4B19E0D3-92C0-B184-49F7-871F597B1C5E}"/>
          </ac:spMkLst>
        </pc:spChg>
      </pc:sldChg>
      <pc:sldChg chg="modSp add mod">
        <pc:chgData name="Muhammad Shah Khan" userId="5da7b1c9a39382cf" providerId="LiveId" clId="{416A52C0-964F-497B-B7B8-73892A22C9F7}" dt="2024-02-10T03:32:12.599" v="9795" actId="20577"/>
        <pc:sldMkLst>
          <pc:docMk/>
          <pc:sldMk cId="1015047692" sldId="267"/>
        </pc:sldMkLst>
        <pc:spChg chg="mod">
          <ac:chgData name="Muhammad Shah Khan" userId="5da7b1c9a39382cf" providerId="LiveId" clId="{416A52C0-964F-497B-B7B8-73892A22C9F7}" dt="2024-02-10T03:32:12.599" v="9795" actId="20577"/>
          <ac:spMkLst>
            <pc:docMk/>
            <pc:sldMk cId="1015047692" sldId="267"/>
            <ac:spMk id="3" creationId="{97B597FA-B517-6838-CE68-F2FC960B9CC6}"/>
          </ac:spMkLst>
        </pc:spChg>
      </pc:sldChg>
      <pc:sldChg chg="modSp add mod">
        <pc:chgData name="Muhammad Shah Khan" userId="5da7b1c9a39382cf" providerId="LiveId" clId="{416A52C0-964F-497B-B7B8-73892A22C9F7}" dt="2024-02-10T03:20:28.694" v="9010" actId="20577"/>
        <pc:sldMkLst>
          <pc:docMk/>
          <pc:sldMk cId="3445269483" sldId="268"/>
        </pc:sldMkLst>
        <pc:spChg chg="mod">
          <ac:chgData name="Muhammad Shah Khan" userId="5da7b1c9a39382cf" providerId="LiveId" clId="{416A52C0-964F-497B-B7B8-73892A22C9F7}" dt="2024-02-10T03:20:28.694" v="9010" actId="20577"/>
          <ac:spMkLst>
            <pc:docMk/>
            <pc:sldMk cId="3445269483" sldId="268"/>
            <ac:spMk id="2" creationId="{0B8CE018-15CC-113F-F494-BF567A4A735A}"/>
          </ac:spMkLst>
        </pc:spChg>
        <pc:spChg chg="mod">
          <ac:chgData name="Muhammad Shah Khan" userId="5da7b1c9a39382cf" providerId="LiveId" clId="{416A52C0-964F-497B-B7B8-73892A22C9F7}" dt="2024-02-10T03:18:38.889" v="8951" actId="27636"/>
          <ac:spMkLst>
            <pc:docMk/>
            <pc:sldMk cId="3445269483" sldId="268"/>
            <ac:spMk id="3" creationId="{AC579C97-3421-9A24-4524-5E70F197608E}"/>
          </ac:spMkLst>
        </pc:spChg>
      </pc:sldChg>
      <pc:sldChg chg="new del">
        <pc:chgData name="Muhammad Shah Khan" userId="5da7b1c9a39382cf" providerId="LiveId" clId="{416A52C0-964F-497B-B7B8-73892A22C9F7}" dt="2024-02-10T03:12:26.817" v="8867" actId="680"/>
        <pc:sldMkLst>
          <pc:docMk/>
          <pc:sldMk cId="356148504" sldId="269"/>
        </pc:sldMkLst>
      </pc:sldChg>
      <pc:sldChg chg="modSp add mod ord">
        <pc:chgData name="Muhammad Shah Khan" userId="5da7b1c9a39382cf" providerId="LiveId" clId="{416A52C0-964F-497B-B7B8-73892A22C9F7}" dt="2024-02-10T06:15:56.976" v="9968" actId="5793"/>
        <pc:sldMkLst>
          <pc:docMk/>
          <pc:sldMk cId="1804643714" sldId="269"/>
        </pc:sldMkLst>
        <pc:spChg chg="mod">
          <ac:chgData name="Muhammad Shah Khan" userId="5da7b1c9a39382cf" providerId="LiveId" clId="{416A52C0-964F-497B-B7B8-73892A22C9F7}" dt="2024-02-10T06:15:56.976" v="9968" actId="5793"/>
          <ac:spMkLst>
            <pc:docMk/>
            <pc:sldMk cId="1804643714" sldId="269"/>
            <ac:spMk id="3" creationId="{84BE031D-5C9B-3A76-FC44-CDDC28323E8A}"/>
          </ac:spMkLst>
        </pc:spChg>
      </pc:sldChg>
      <pc:sldChg chg="addSp delSp modSp add mod">
        <pc:chgData name="Muhammad Shah Khan" userId="5da7b1c9a39382cf" providerId="LiveId" clId="{416A52C0-964F-497B-B7B8-73892A22C9F7}" dt="2024-02-10T06:34:14.379" v="11272" actId="27636"/>
        <pc:sldMkLst>
          <pc:docMk/>
          <pc:sldMk cId="3829499644" sldId="270"/>
        </pc:sldMkLst>
        <pc:spChg chg="mod">
          <ac:chgData name="Muhammad Shah Khan" userId="5da7b1c9a39382cf" providerId="LiveId" clId="{416A52C0-964F-497B-B7B8-73892A22C9F7}" dt="2024-02-10T06:34:14.379" v="11272" actId="27636"/>
          <ac:spMkLst>
            <pc:docMk/>
            <pc:sldMk cId="3829499644" sldId="270"/>
            <ac:spMk id="3" creationId="{D9508071-7136-73FB-ADBC-5B9DC28AB568}"/>
          </ac:spMkLst>
        </pc:spChg>
        <pc:spChg chg="add mod">
          <ac:chgData name="Muhammad Shah Khan" userId="5da7b1c9a39382cf" providerId="LiveId" clId="{416A52C0-964F-497B-B7B8-73892A22C9F7}" dt="2024-02-10T06:30:43.013" v="11241" actId="20577"/>
          <ac:spMkLst>
            <pc:docMk/>
            <pc:sldMk cId="3829499644" sldId="270"/>
            <ac:spMk id="4" creationId="{99D18E70-BB05-E2A1-71E9-1FFBA574D386}"/>
          </ac:spMkLst>
        </pc:spChg>
        <pc:spChg chg="add del mod">
          <ac:chgData name="Muhammad Shah Khan" userId="5da7b1c9a39382cf" providerId="LiveId" clId="{416A52C0-964F-497B-B7B8-73892A22C9F7}" dt="2024-02-10T06:34:06.128" v="11268" actId="47"/>
          <ac:spMkLst>
            <pc:docMk/>
            <pc:sldMk cId="3829499644" sldId="270"/>
            <ac:spMk id="5" creationId="{FACB41D3-82E1-40C8-1368-DAEC5D054DC7}"/>
          </ac:spMkLst>
        </pc:spChg>
      </pc:sldChg>
      <pc:sldChg chg="addSp delSp modSp add del mod">
        <pc:chgData name="Muhammad Shah Khan" userId="5da7b1c9a39382cf" providerId="LiveId" clId="{416A52C0-964F-497B-B7B8-73892A22C9F7}" dt="2024-02-10T06:34:39.624" v="11276" actId="2696"/>
        <pc:sldMkLst>
          <pc:docMk/>
          <pc:sldMk cId="1165209210" sldId="271"/>
        </pc:sldMkLst>
        <pc:spChg chg="mod">
          <ac:chgData name="Muhammad Shah Khan" userId="5da7b1c9a39382cf" providerId="LiveId" clId="{416A52C0-964F-497B-B7B8-73892A22C9F7}" dt="2024-02-10T06:26:53.073" v="11017" actId="21"/>
          <ac:spMkLst>
            <pc:docMk/>
            <pc:sldMk cId="1165209210" sldId="271"/>
            <ac:spMk id="3" creationId="{894E9A4D-5A1B-D457-0B3B-F69B443E12B1}"/>
          </ac:spMkLst>
        </pc:spChg>
        <pc:spChg chg="del mod">
          <ac:chgData name="Muhammad Shah Khan" userId="5da7b1c9a39382cf" providerId="LiveId" clId="{416A52C0-964F-497B-B7B8-73892A22C9F7}" dt="2024-02-10T06:25:57.766" v="10840"/>
          <ac:spMkLst>
            <pc:docMk/>
            <pc:sldMk cId="1165209210" sldId="271"/>
            <ac:spMk id="4" creationId="{B1003132-C2E3-508B-7C60-714C5D02DDD9}"/>
          </ac:spMkLst>
        </pc:spChg>
        <pc:spChg chg="add del">
          <ac:chgData name="Muhammad Shah Khan" userId="5da7b1c9a39382cf" providerId="LiveId" clId="{416A52C0-964F-497B-B7B8-73892A22C9F7}" dt="2024-02-10T06:34:27.143" v="11274" actId="22"/>
          <ac:spMkLst>
            <pc:docMk/>
            <pc:sldMk cId="1165209210" sldId="271"/>
            <ac:spMk id="6" creationId="{C9B4792F-F1E0-7D97-57B0-41FFEADE3082}"/>
          </ac:spMkLst>
        </pc:spChg>
      </pc:sldChg>
      <pc:sldChg chg="modSp add mod ord">
        <pc:chgData name="Muhammad Shah Khan" userId="5da7b1c9a39382cf" providerId="LiveId" clId="{416A52C0-964F-497B-B7B8-73892A22C9F7}" dt="2024-02-10T06:35:31.090" v="11507" actId="20577"/>
        <pc:sldMkLst>
          <pc:docMk/>
          <pc:sldMk cId="3361710413" sldId="272"/>
        </pc:sldMkLst>
        <pc:spChg chg="mod">
          <ac:chgData name="Muhammad Shah Khan" userId="5da7b1c9a39382cf" providerId="LiveId" clId="{416A52C0-964F-497B-B7B8-73892A22C9F7}" dt="2024-02-10T06:35:31.090" v="11507" actId="20577"/>
          <ac:spMkLst>
            <pc:docMk/>
            <pc:sldMk cId="3361710413" sldId="272"/>
            <ac:spMk id="3" creationId="{EBFC505A-581B-461F-1D41-600AEC275A86}"/>
          </ac:spMkLst>
        </pc:spChg>
      </pc:sldChg>
      <pc:sldChg chg="modSp add mod">
        <pc:chgData name="Muhammad Shah Khan" userId="5da7b1c9a39382cf" providerId="LiveId" clId="{416A52C0-964F-497B-B7B8-73892A22C9F7}" dt="2024-02-10T08:52:00.794" v="13315" actId="20577"/>
        <pc:sldMkLst>
          <pc:docMk/>
          <pc:sldMk cId="2331459077" sldId="273"/>
        </pc:sldMkLst>
        <pc:spChg chg="mod">
          <ac:chgData name="Muhammad Shah Khan" userId="5da7b1c9a39382cf" providerId="LiveId" clId="{416A52C0-964F-497B-B7B8-73892A22C9F7}" dt="2024-02-10T06:36:01.508" v="11559" actId="20577"/>
          <ac:spMkLst>
            <pc:docMk/>
            <pc:sldMk cId="2331459077" sldId="273"/>
            <ac:spMk id="2" creationId="{105A8888-4244-BF7E-33D5-42C0C35C7BBF}"/>
          </ac:spMkLst>
        </pc:spChg>
        <pc:spChg chg="mod">
          <ac:chgData name="Muhammad Shah Khan" userId="5da7b1c9a39382cf" providerId="LiveId" clId="{416A52C0-964F-497B-B7B8-73892A22C9F7}" dt="2024-02-10T08:52:00.794" v="13315" actId="20577"/>
          <ac:spMkLst>
            <pc:docMk/>
            <pc:sldMk cId="2331459077" sldId="273"/>
            <ac:spMk id="3" creationId="{05CE54FA-45DF-C64A-1DED-0C7D8D6DB5F5}"/>
          </ac:spMkLst>
        </pc:spChg>
      </pc:sldChg>
      <pc:sldChg chg="modSp add mod">
        <pc:chgData name="Muhammad Shah Khan" userId="5da7b1c9a39382cf" providerId="LiveId" clId="{416A52C0-964F-497B-B7B8-73892A22C9F7}" dt="2024-02-10T06:50:32.789" v="12597"/>
        <pc:sldMkLst>
          <pc:docMk/>
          <pc:sldMk cId="2301726247" sldId="274"/>
        </pc:sldMkLst>
        <pc:spChg chg="mod">
          <ac:chgData name="Muhammad Shah Khan" userId="5da7b1c9a39382cf" providerId="LiveId" clId="{416A52C0-964F-497B-B7B8-73892A22C9F7}" dt="2024-02-10T06:50:24.842" v="12594" actId="20577"/>
          <ac:spMkLst>
            <pc:docMk/>
            <pc:sldMk cId="2301726247" sldId="274"/>
            <ac:spMk id="2" creationId="{71E54FBE-C1E1-1355-52F2-FBC363F52353}"/>
          </ac:spMkLst>
        </pc:spChg>
        <pc:spChg chg="mod">
          <ac:chgData name="Muhammad Shah Khan" userId="5da7b1c9a39382cf" providerId="LiveId" clId="{416A52C0-964F-497B-B7B8-73892A22C9F7}" dt="2024-02-10T06:50:32.789" v="12597"/>
          <ac:spMkLst>
            <pc:docMk/>
            <pc:sldMk cId="2301726247" sldId="274"/>
            <ac:spMk id="3" creationId="{55699E79-505C-1CCE-7D6A-3DCD417E1C1D}"/>
          </ac:spMkLst>
        </pc:spChg>
      </pc:sldChg>
      <pc:sldChg chg="new del">
        <pc:chgData name="Muhammad Shah Khan" userId="5da7b1c9a39382cf" providerId="LiveId" clId="{416A52C0-964F-497B-B7B8-73892A22C9F7}" dt="2024-02-10T06:50:16.714" v="12586" actId="680"/>
        <pc:sldMkLst>
          <pc:docMk/>
          <pc:sldMk cId="3717155134" sldId="274"/>
        </pc:sldMkLst>
      </pc:sldChg>
      <pc:sldChg chg="modSp add mod">
        <pc:chgData name="Muhammad Shah Khan" userId="5da7b1c9a39382cf" providerId="LiveId" clId="{416A52C0-964F-497B-B7B8-73892A22C9F7}" dt="2024-02-10T09:06:14.106" v="14494" actId="120"/>
        <pc:sldMkLst>
          <pc:docMk/>
          <pc:sldMk cId="3313698337" sldId="275"/>
        </pc:sldMkLst>
        <pc:spChg chg="mod">
          <ac:chgData name="Muhammad Shah Khan" userId="5da7b1c9a39382cf" providerId="LiveId" clId="{416A52C0-964F-497B-B7B8-73892A22C9F7}" dt="2024-02-10T08:52:11.504" v="13320" actId="20577"/>
          <ac:spMkLst>
            <pc:docMk/>
            <pc:sldMk cId="3313698337" sldId="275"/>
            <ac:spMk id="2" creationId="{CC8E3ABF-D6BE-6BDB-B8BF-FB1B2F385012}"/>
          </ac:spMkLst>
        </pc:spChg>
        <pc:spChg chg="mod">
          <ac:chgData name="Muhammad Shah Khan" userId="5da7b1c9a39382cf" providerId="LiveId" clId="{416A52C0-964F-497B-B7B8-73892A22C9F7}" dt="2024-02-10T09:06:14.106" v="14494" actId="120"/>
          <ac:spMkLst>
            <pc:docMk/>
            <pc:sldMk cId="3313698337" sldId="275"/>
            <ac:spMk id="3" creationId="{6A96A55E-94EF-1D48-3E9F-B41D1DCCDBC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3CC69F-1F4C-4BD5-805B-A4EFCD675413}" type="datetimeFigureOut">
              <a:rPr lang="en-ZA" smtClean="0"/>
              <a:t>2024/02/09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271534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CC69F-1F4C-4BD5-805B-A4EFCD675413}" type="datetimeFigureOut">
              <a:rPr lang="en-ZA" smtClean="0"/>
              <a:t>2024/02/09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305415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CC69F-1F4C-4BD5-805B-A4EFCD675413}" type="datetimeFigureOut">
              <a:rPr lang="en-ZA" smtClean="0"/>
              <a:t>2024/02/09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242857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CC69F-1F4C-4BD5-805B-A4EFCD675413}" type="datetimeFigureOut">
              <a:rPr lang="en-ZA" smtClean="0"/>
              <a:t>2024/02/09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7734466-1997-4212-8A97-FCF34E08CDBD}" type="slidenum">
              <a:rPr lang="en-ZA" smtClean="0"/>
              <a:t>‹#›</a:t>
            </a:fld>
            <a:endParaRPr lang="en-ZA"/>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226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CC69F-1F4C-4BD5-805B-A4EFCD675413}" type="datetimeFigureOut">
              <a:rPr lang="en-ZA" smtClean="0"/>
              <a:t>2024/02/09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3849603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3CC69F-1F4C-4BD5-805B-A4EFCD675413}" type="datetimeFigureOut">
              <a:rPr lang="en-ZA" smtClean="0"/>
              <a:t>2024/02/09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3963797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3CC69F-1F4C-4BD5-805B-A4EFCD675413}" type="datetimeFigureOut">
              <a:rPr lang="en-ZA" smtClean="0"/>
              <a:t>2024/02/09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789745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3CC69F-1F4C-4BD5-805B-A4EFCD675413}" type="datetimeFigureOut">
              <a:rPr lang="en-ZA" smtClean="0"/>
              <a:t>2024/02/09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3376702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3CC69F-1F4C-4BD5-805B-A4EFCD675413}" type="datetimeFigureOut">
              <a:rPr lang="en-ZA" smtClean="0"/>
              <a:t>2024/02/09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82841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3CC69F-1F4C-4BD5-805B-A4EFCD675413}" type="datetimeFigureOut">
              <a:rPr lang="en-ZA" smtClean="0"/>
              <a:t>2024/02/09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41521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3CC69F-1F4C-4BD5-805B-A4EFCD675413}" type="datetimeFigureOut">
              <a:rPr lang="en-ZA" smtClean="0"/>
              <a:t>2024/02/09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310744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3CC69F-1F4C-4BD5-805B-A4EFCD675413}" type="datetimeFigureOut">
              <a:rPr lang="en-ZA" smtClean="0"/>
              <a:t>2024/02/09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297152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3CC69F-1F4C-4BD5-805B-A4EFCD675413}" type="datetimeFigureOut">
              <a:rPr lang="en-ZA" smtClean="0"/>
              <a:t>2024/02/09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352038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3CC69F-1F4C-4BD5-805B-A4EFCD675413}" type="datetimeFigureOut">
              <a:rPr lang="en-ZA" smtClean="0"/>
              <a:t>2024/02/09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227466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CC69F-1F4C-4BD5-805B-A4EFCD675413}" type="datetimeFigureOut">
              <a:rPr lang="en-ZA" smtClean="0"/>
              <a:t>2024/02/09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95658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3CC69F-1F4C-4BD5-805B-A4EFCD675413}" type="datetimeFigureOut">
              <a:rPr lang="en-ZA" smtClean="0"/>
              <a:t>2024/02/09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376469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3CC69F-1F4C-4BD5-805B-A4EFCD675413}" type="datetimeFigureOut">
              <a:rPr lang="en-ZA" smtClean="0"/>
              <a:t>2024/02/09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7734466-1997-4212-8A97-FCF34E08CDBD}" type="slidenum">
              <a:rPr lang="en-ZA" smtClean="0"/>
              <a:t>‹#›</a:t>
            </a:fld>
            <a:endParaRPr lang="en-ZA"/>
          </a:p>
        </p:txBody>
      </p:sp>
    </p:spTree>
    <p:extLst>
      <p:ext uri="{BB962C8B-B14F-4D97-AF65-F5344CB8AC3E}">
        <p14:creationId xmlns:p14="http://schemas.microsoft.com/office/powerpoint/2010/main" val="88445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D3CC69F-1F4C-4BD5-805B-A4EFCD675413}" type="datetimeFigureOut">
              <a:rPr lang="en-ZA" smtClean="0"/>
              <a:t>2024/02/09</a:t>
            </a:fld>
            <a:endParaRPr lang="en-ZA"/>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Z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734466-1997-4212-8A97-FCF34E08CDBD}" type="slidenum">
              <a:rPr lang="en-ZA" smtClean="0"/>
              <a:t>‹#›</a:t>
            </a:fld>
            <a:endParaRPr lang="en-ZA"/>
          </a:p>
        </p:txBody>
      </p:sp>
    </p:spTree>
    <p:extLst>
      <p:ext uri="{BB962C8B-B14F-4D97-AF65-F5344CB8AC3E}">
        <p14:creationId xmlns:p14="http://schemas.microsoft.com/office/powerpoint/2010/main" val="128086634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p-algorithms.com/string/suffix-arra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19F3-33DD-00B1-338B-EF191723A483}"/>
              </a:ext>
            </a:extLst>
          </p:cNvPr>
          <p:cNvSpPr>
            <a:spLocks noGrp="1"/>
          </p:cNvSpPr>
          <p:nvPr>
            <p:ph type="ctrTitle"/>
          </p:nvPr>
        </p:nvSpPr>
        <p:spPr>
          <a:xfrm>
            <a:off x="1751012" y="609601"/>
            <a:ext cx="8676222" cy="1666239"/>
          </a:xfrm>
        </p:spPr>
        <p:txBody>
          <a:bodyPr/>
          <a:lstStyle/>
          <a:p>
            <a:r>
              <a:rPr lang="en-ZA"/>
              <a:t>Suffix arrays</a:t>
            </a:r>
          </a:p>
        </p:txBody>
      </p:sp>
      <p:sp>
        <p:nvSpPr>
          <p:cNvPr id="3" name="Subtitle 2">
            <a:extLst>
              <a:ext uri="{FF2B5EF4-FFF2-40B4-BE49-F238E27FC236}">
                <a16:creationId xmlns:a16="http://schemas.microsoft.com/office/drawing/2014/main" id="{13715307-84D0-318F-28D7-A0213BCF0880}"/>
              </a:ext>
            </a:extLst>
          </p:cNvPr>
          <p:cNvSpPr>
            <a:spLocks noGrp="1"/>
          </p:cNvSpPr>
          <p:nvPr>
            <p:ph type="subTitle" idx="1"/>
          </p:nvPr>
        </p:nvSpPr>
        <p:spPr/>
        <p:txBody>
          <a:bodyPr/>
          <a:lstStyle/>
          <a:p>
            <a:r>
              <a:rPr lang="en-ZA"/>
              <a:t>By Muhammad Shah Khan</a:t>
            </a:r>
          </a:p>
        </p:txBody>
      </p:sp>
    </p:spTree>
    <p:extLst>
      <p:ext uri="{BB962C8B-B14F-4D97-AF65-F5344CB8AC3E}">
        <p14:creationId xmlns:p14="http://schemas.microsoft.com/office/powerpoint/2010/main" val="149666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96143-F51F-F232-7E5E-F1D10F7C6FAD}"/>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953A621E-634B-596A-E8E2-AEEBF401DEDC}"/>
                  </a:ext>
                </a:extLst>
              </p:cNvPr>
              <p:cNvSpPr>
                <a:spLocks noGrp="1"/>
              </p:cNvSpPr>
              <p:nvPr>
                <p:ph type="title"/>
              </p:nvPr>
            </p:nvSpPr>
            <p:spPr>
              <a:xfrm>
                <a:off x="1141413" y="609601"/>
                <a:ext cx="9905998" cy="762000"/>
              </a:xfrm>
            </p:spPr>
            <p:txBody>
              <a:bodyPr/>
              <a:lstStyle/>
              <a:p>
                <a14:m>
                  <m:oMath xmlns:m="http://schemas.openxmlformats.org/officeDocument/2006/math">
                    <m:r>
                      <a:rPr lang="en-GB" sz="3200" b="0" i="1" smtClean="0">
                        <a:solidFill>
                          <a:schemeClr val="tx1"/>
                        </a:solidFill>
                        <a:effectLst/>
                        <a:latin typeface="Cambria Math" panose="02040503050406030204" pitchFamily="18" charset="0"/>
                      </a:rPr>
                      <m:t>𝑂</m:t>
                    </m:r>
                    <m:r>
                      <a:rPr lang="en-GB" sz="3200" b="0" i="1" smtClean="0">
                        <a:solidFill>
                          <a:schemeClr val="tx1"/>
                        </a:solidFill>
                        <a:effectLst/>
                        <a:latin typeface="Cambria Math" panose="02040503050406030204" pitchFamily="18" charset="0"/>
                      </a:rPr>
                      <m:t>(</m:t>
                    </m:r>
                    <m:r>
                      <a:rPr lang="en-GB" sz="3200" b="0" i="1" smtClean="0">
                        <a:solidFill>
                          <a:schemeClr val="tx1"/>
                        </a:solidFill>
                        <a:effectLst/>
                        <a:latin typeface="Cambria Math" panose="02040503050406030204" pitchFamily="18" charset="0"/>
                      </a:rPr>
                      <m:t>𝑛</m:t>
                    </m:r>
                    <m:func>
                      <m:funcPr>
                        <m:ctrlPr>
                          <a:rPr lang="en-GB" sz="3200" b="0" i="1" smtClean="0">
                            <a:solidFill>
                              <a:schemeClr val="tx1"/>
                            </a:solidFill>
                            <a:effectLst/>
                            <a:latin typeface="Cambria Math" panose="02040503050406030204" pitchFamily="18" charset="0"/>
                          </a:rPr>
                        </m:ctrlPr>
                      </m:funcPr>
                      <m:fName>
                        <m:r>
                          <m:rPr>
                            <m:sty m:val="p"/>
                          </m:rPr>
                          <a:rPr lang="en-GB" sz="3200" b="0" i="0" smtClean="0">
                            <a:solidFill>
                              <a:schemeClr val="tx1"/>
                            </a:solidFill>
                            <a:effectLst/>
                            <a:latin typeface="Cambria Math" panose="02040503050406030204" pitchFamily="18" charset="0"/>
                          </a:rPr>
                          <m:t>log</m:t>
                        </m:r>
                      </m:fName>
                      <m:e>
                        <m:r>
                          <a:rPr lang="en-GB" sz="3200" b="0" i="1" smtClean="0">
                            <a:solidFill>
                              <a:schemeClr val="tx1"/>
                            </a:solidFill>
                            <a:effectLst/>
                            <a:latin typeface="Cambria Math" panose="02040503050406030204" pitchFamily="18" charset="0"/>
                          </a:rPr>
                          <m:t>𝑛</m:t>
                        </m:r>
                      </m:e>
                    </m:func>
                    <m:r>
                      <a:rPr lang="en-GB" sz="3200" b="0" i="1" smtClean="0">
                        <a:solidFill>
                          <a:schemeClr val="tx1"/>
                        </a:solidFill>
                        <a:effectLst/>
                        <a:latin typeface="Cambria Math" panose="02040503050406030204" pitchFamily="18" charset="0"/>
                      </a:rPr>
                      <m:t>)</m:t>
                    </m:r>
                  </m:oMath>
                </a14:m>
                <a:r>
                  <a:rPr lang="en-GB" sz="3200" cap="none">
                    <a:solidFill>
                      <a:schemeClr val="tx1"/>
                    </a:solidFill>
                    <a:effectLst/>
                  </a:rPr>
                  <a:t> </a:t>
                </a:r>
                <a:r>
                  <a:rPr lang="en-ZA">
                    <a:solidFill>
                      <a:schemeClr val="tx1"/>
                    </a:solidFill>
                    <a:effectLst/>
                    <a:latin typeface="Google Sans"/>
                  </a:rPr>
                  <a:t>approach (continued)</a:t>
                </a:r>
                <a:endParaRPr lang="en-ZA"/>
              </a:p>
            </p:txBody>
          </p:sp>
        </mc:Choice>
        <mc:Fallback>
          <p:sp>
            <p:nvSpPr>
              <p:cNvPr id="2" name="Title 1">
                <a:extLst>
                  <a:ext uri="{FF2B5EF4-FFF2-40B4-BE49-F238E27FC236}">
                    <a16:creationId xmlns:a16="http://schemas.microsoft.com/office/drawing/2014/main" id="{953A621E-634B-596A-E8E2-AEEBF401DEDC}"/>
                  </a:ext>
                </a:extLst>
              </p:cNvPr>
              <p:cNvSpPr>
                <a:spLocks noGrp="1" noRot="1" noChangeAspect="1" noMove="1" noResize="1" noEditPoints="1" noAdjustHandles="1" noChangeArrowheads="1" noChangeShapeType="1" noTextEdit="1"/>
              </p:cNvSpPr>
              <p:nvPr>
                <p:ph type="title"/>
              </p:nvPr>
            </p:nvSpPr>
            <p:spPr>
              <a:xfrm>
                <a:off x="1141413" y="609601"/>
                <a:ext cx="9905998" cy="762000"/>
              </a:xfrm>
              <a:blipFill>
                <a:blip r:embed="rId2"/>
                <a:stretch>
                  <a:fillRect/>
                </a:stretch>
              </a:blipFill>
            </p:spPr>
            <p:txBody>
              <a:bodyPr/>
              <a:lstStyle/>
              <a:p>
                <a:r>
                  <a:rPr lang="en-ZA">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26C61BB-C273-DBCA-40EC-1C0E2551B53B}"/>
                  </a:ext>
                </a:extLst>
              </p:cNvPr>
              <p:cNvSpPr>
                <a:spLocks noGrp="1"/>
              </p:cNvSpPr>
              <p:nvPr>
                <p:ph idx="1"/>
              </p:nvPr>
            </p:nvSpPr>
            <p:spPr>
              <a:xfrm>
                <a:off x="1131888" y="1371600"/>
                <a:ext cx="9905998" cy="5248275"/>
              </a:xfrm>
            </p:spPr>
            <p:txBody>
              <a:bodyPr>
                <a:normAutofit/>
              </a:bodyPr>
              <a:lstStyle/>
              <a:p>
                <a:r>
                  <a:rPr lang="en-GB">
                    <a:latin typeface="+mj-lt"/>
                    <a:ea typeface="Cambria Math" panose="02040503050406030204" pitchFamily="18" charset="0"/>
                  </a:rPr>
                  <a:t>In the </a:t>
                </a:r>
                <a14:m>
                  <m:oMath xmlns:m="http://schemas.openxmlformats.org/officeDocument/2006/math">
                    <m:r>
                      <a:rPr lang="en-ZA" b="0" i="1" smtClean="0">
                        <a:latin typeface="Cambria Math" panose="02040503050406030204" pitchFamily="18" charset="0"/>
                        <a:ea typeface="Cambria Math" panose="02040503050406030204" pitchFamily="18" charset="0"/>
                      </a:rPr>
                      <m:t>0</m:t>
                    </m:r>
                  </m:oMath>
                </a14:m>
                <a:r>
                  <a:rPr lang="en-GB">
                    <a:latin typeface="+mj-lt"/>
                    <a:ea typeface="Cambria Math" panose="02040503050406030204" pitchFamily="18" charset="0"/>
                  </a:rPr>
                  <a:t>-th iteration of the algorithm, we sort all substrings of length 1 (we sort all characters of the string) and assign them to equivalence classes.</a:t>
                </a:r>
              </a:p>
              <a:p>
                <a:r>
                  <a:rPr lang="en-GB">
                    <a:latin typeface="+mj-lt"/>
                    <a:ea typeface="Cambria Math" panose="02040503050406030204" pitchFamily="18" charset="0"/>
                  </a:rPr>
                  <a:t>We can use counting sort to sort the characters in efficiently:</a:t>
                </a:r>
              </a:p>
              <a:p>
                <a:pPr lvl="1"/>
                <a:r>
                  <a:rPr lang="en-GB">
                    <a:latin typeface="+mj-lt"/>
                    <a:ea typeface="Cambria Math" panose="02040503050406030204" pitchFamily="18" charset="0"/>
                  </a:rPr>
                  <a:t>Counting sort: sorting algorithm that sorts an array by counting the amount of each element in the array and then creating a sorted array by first inserting all elements with the smallest value in an empty array, then all elements with the next smallest value and so on. After all elements are inserted, the resulting array will be the initial array in sorted order.</a:t>
                </a:r>
              </a:p>
              <a:p>
                <a:r>
                  <a:rPr lang="en-GB">
                    <a:latin typeface="+mj-lt"/>
                    <a:ea typeface="Cambria Math" panose="02040503050406030204" pitchFamily="18" charset="0"/>
                  </a:rPr>
                  <a:t>We then determine the equivalence class of each character. The first character in the array is assigned the equivalence class of </a:t>
                </a:r>
                <a14:m>
                  <m:oMath xmlns:m="http://schemas.openxmlformats.org/officeDocument/2006/math">
                    <m:r>
                      <a:rPr lang="en-GB" b="0" i="1" smtClean="0">
                        <a:latin typeface="Cambria Math" panose="02040503050406030204" pitchFamily="18" charset="0"/>
                        <a:ea typeface="Cambria Math" panose="02040503050406030204" pitchFamily="18" charset="0"/>
                      </a:rPr>
                      <m:t>0</m:t>
                    </m:r>
                  </m:oMath>
                </a14:m>
                <a:r>
                  <a:rPr lang="en-GB">
                    <a:latin typeface="+mj-lt"/>
                    <a:ea typeface="Cambria Math" panose="02040503050406030204" pitchFamily="18" charset="0"/>
                  </a:rPr>
                  <a:t>. Each other character is assigned the same equivalence class of the previous character if it has the same value. If the character has a different value then it will be assigned an equivalence class of one greater than the previous equivalence class.</a:t>
                </a:r>
              </a:p>
            </p:txBody>
          </p:sp>
        </mc:Choice>
        <mc:Fallback>
          <p:sp>
            <p:nvSpPr>
              <p:cNvPr id="3" name="Content Placeholder 2">
                <a:extLst>
                  <a:ext uri="{FF2B5EF4-FFF2-40B4-BE49-F238E27FC236}">
                    <a16:creationId xmlns:a16="http://schemas.microsoft.com/office/drawing/2014/main" id="{F26C61BB-C273-DBCA-40EC-1C0E2551B53B}"/>
                  </a:ext>
                </a:extLst>
              </p:cNvPr>
              <p:cNvSpPr>
                <a:spLocks noGrp="1" noRot="1" noChangeAspect="1" noMove="1" noResize="1" noEditPoints="1" noAdjustHandles="1" noChangeArrowheads="1" noChangeShapeType="1" noTextEdit="1"/>
              </p:cNvSpPr>
              <p:nvPr>
                <p:ph idx="1"/>
              </p:nvPr>
            </p:nvSpPr>
            <p:spPr>
              <a:xfrm>
                <a:off x="1131888" y="1371600"/>
                <a:ext cx="9905998" cy="5248275"/>
              </a:xfrm>
              <a:blipFill>
                <a:blip r:embed="rId3"/>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342398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29C17-4535-F610-6915-46D0B5EEEEA8}"/>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C6096CA6-D36B-D6F6-2C28-76A6D254A325}"/>
                  </a:ext>
                </a:extLst>
              </p:cNvPr>
              <p:cNvSpPr>
                <a:spLocks noGrp="1"/>
              </p:cNvSpPr>
              <p:nvPr>
                <p:ph type="title"/>
              </p:nvPr>
            </p:nvSpPr>
            <p:spPr>
              <a:xfrm>
                <a:off x="1141413" y="609601"/>
                <a:ext cx="9905998" cy="762000"/>
              </a:xfrm>
            </p:spPr>
            <p:txBody>
              <a:bodyPr/>
              <a:lstStyle/>
              <a:p>
                <a14:m>
                  <m:oMath xmlns:m="http://schemas.openxmlformats.org/officeDocument/2006/math">
                    <m:r>
                      <a:rPr lang="en-GB" sz="3200" b="0" i="1" smtClean="0">
                        <a:solidFill>
                          <a:schemeClr val="tx1"/>
                        </a:solidFill>
                        <a:effectLst/>
                        <a:latin typeface="Cambria Math" panose="02040503050406030204" pitchFamily="18" charset="0"/>
                      </a:rPr>
                      <m:t>𝑂</m:t>
                    </m:r>
                    <m:r>
                      <a:rPr lang="en-GB" sz="3200" b="0" i="1" smtClean="0">
                        <a:solidFill>
                          <a:schemeClr val="tx1"/>
                        </a:solidFill>
                        <a:effectLst/>
                        <a:latin typeface="Cambria Math" panose="02040503050406030204" pitchFamily="18" charset="0"/>
                      </a:rPr>
                      <m:t>(</m:t>
                    </m:r>
                    <m:r>
                      <a:rPr lang="en-GB" sz="3200" b="0" i="1" smtClean="0">
                        <a:solidFill>
                          <a:schemeClr val="tx1"/>
                        </a:solidFill>
                        <a:effectLst/>
                        <a:latin typeface="Cambria Math" panose="02040503050406030204" pitchFamily="18" charset="0"/>
                      </a:rPr>
                      <m:t>𝑛</m:t>
                    </m:r>
                    <m:func>
                      <m:funcPr>
                        <m:ctrlPr>
                          <a:rPr lang="en-GB" sz="3200" b="0" i="1" smtClean="0">
                            <a:solidFill>
                              <a:schemeClr val="tx1"/>
                            </a:solidFill>
                            <a:effectLst/>
                            <a:latin typeface="Cambria Math" panose="02040503050406030204" pitchFamily="18" charset="0"/>
                          </a:rPr>
                        </m:ctrlPr>
                      </m:funcPr>
                      <m:fName>
                        <m:r>
                          <m:rPr>
                            <m:sty m:val="p"/>
                          </m:rPr>
                          <a:rPr lang="en-GB" sz="3200" b="0" i="0" smtClean="0">
                            <a:solidFill>
                              <a:schemeClr val="tx1"/>
                            </a:solidFill>
                            <a:effectLst/>
                            <a:latin typeface="Cambria Math" panose="02040503050406030204" pitchFamily="18" charset="0"/>
                          </a:rPr>
                          <m:t>log</m:t>
                        </m:r>
                      </m:fName>
                      <m:e>
                        <m:r>
                          <a:rPr lang="en-GB" sz="3200" b="0" i="1" smtClean="0">
                            <a:solidFill>
                              <a:schemeClr val="tx1"/>
                            </a:solidFill>
                            <a:effectLst/>
                            <a:latin typeface="Cambria Math" panose="02040503050406030204" pitchFamily="18" charset="0"/>
                          </a:rPr>
                          <m:t>𝑛</m:t>
                        </m:r>
                      </m:e>
                    </m:func>
                    <m:r>
                      <a:rPr lang="en-GB" sz="3200" b="0" i="1" smtClean="0">
                        <a:solidFill>
                          <a:schemeClr val="tx1"/>
                        </a:solidFill>
                        <a:effectLst/>
                        <a:latin typeface="Cambria Math" panose="02040503050406030204" pitchFamily="18" charset="0"/>
                      </a:rPr>
                      <m:t>)</m:t>
                    </m:r>
                  </m:oMath>
                </a14:m>
                <a:r>
                  <a:rPr lang="en-GB" sz="3200" cap="none">
                    <a:solidFill>
                      <a:schemeClr val="tx1"/>
                    </a:solidFill>
                    <a:effectLst/>
                  </a:rPr>
                  <a:t> </a:t>
                </a:r>
                <a:r>
                  <a:rPr lang="en-ZA">
                    <a:solidFill>
                      <a:schemeClr val="tx1"/>
                    </a:solidFill>
                    <a:effectLst/>
                    <a:latin typeface="Google Sans"/>
                  </a:rPr>
                  <a:t>approach (continued)</a:t>
                </a:r>
                <a:endParaRPr lang="en-ZA"/>
              </a:p>
            </p:txBody>
          </p:sp>
        </mc:Choice>
        <mc:Fallback>
          <p:sp>
            <p:nvSpPr>
              <p:cNvPr id="2" name="Title 1">
                <a:extLst>
                  <a:ext uri="{FF2B5EF4-FFF2-40B4-BE49-F238E27FC236}">
                    <a16:creationId xmlns:a16="http://schemas.microsoft.com/office/drawing/2014/main" id="{C6096CA6-D36B-D6F6-2C28-76A6D254A325}"/>
                  </a:ext>
                </a:extLst>
              </p:cNvPr>
              <p:cNvSpPr>
                <a:spLocks noGrp="1" noRot="1" noChangeAspect="1" noMove="1" noResize="1" noEditPoints="1" noAdjustHandles="1" noChangeArrowheads="1" noChangeShapeType="1" noTextEdit="1"/>
              </p:cNvSpPr>
              <p:nvPr>
                <p:ph type="title"/>
              </p:nvPr>
            </p:nvSpPr>
            <p:spPr>
              <a:xfrm>
                <a:off x="1141413" y="609601"/>
                <a:ext cx="9905998" cy="762000"/>
              </a:xfrm>
              <a:blipFill>
                <a:blip r:embed="rId2"/>
                <a:stretch>
                  <a:fillRect/>
                </a:stretch>
              </a:blipFill>
            </p:spPr>
            <p:txBody>
              <a:bodyPr/>
              <a:lstStyle/>
              <a:p>
                <a:r>
                  <a:rPr lang="en-ZA">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19E0D3-92C0-B184-49F7-871F597B1C5E}"/>
                  </a:ext>
                </a:extLst>
              </p:cNvPr>
              <p:cNvSpPr>
                <a:spLocks noGrp="1"/>
              </p:cNvSpPr>
              <p:nvPr>
                <p:ph idx="1"/>
              </p:nvPr>
            </p:nvSpPr>
            <p:spPr>
              <a:xfrm>
                <a:off x="1131888" y="1371600"/>
                <a:ext cx="9905998" cy="5248275"/>
              </a:xfrm>
            </p:spPr>
            <p:txBody>
              <a:bodyPr>
                <a:normAutofit/>
              </a:bodyPr>
              <a:lstStyle/>
              <a:p>
                <a:r>
                  <a:rPr lang="en-ZA">
                    <a:latin typeface="+mj-lt"/>
                    <a:ea typeface="Cambria Math" panose="02040503050406030204" pitchFamily="18" charset="0"/>
                  </a:rPr>
                  <a:t>We now need to sort all substrings of length </a:t>
                </a:r>
                <a14:m>
                  <m:oMath xmlns:m="http://schemas.openxmlformats.org/officeDocument/2006/math">
                    <m:sSup>
                      <m:sSupPr>
                        <m:ctrlPr>
                          <a:rPr lang="en-ZA" i="1" smtClean="0">
                            <a:latin typeface="Cambria Math" panose="02040503050406030204" pitchFamily="18" charset="0"/>
                            <a:ea typeface="Cambria Math" panose="02040503050406030204" pitchFamily="18" charset="0"/>
                          </a:rPr>
                        </m:ctrlPr>
                      </m:sSupPr>
                      <m:e>
                        <m:r>
                          <a:rPr lang="en-ZA" b="0" i="1" smtClean="0">
                            <a:latin typeface="Cambria Math" panose="02040503050406030204" pitchFamily="18" charset="0"/>
                            <a:ea typeface="Cambria Math" panose="02040503050406030204" pitchFamily="18" charset="0"/>
                          </a:rPr>
                          <m:t>2</m:t>
                        </m:r>
                      </m:e>
                      <m:sup>
                        <m:r>
                          <a:rPr lang="en-ZA" b="0" i="1" smtClean="0">
                            <a:latin typeface="Cambria Math" panose="02040503050406030204" pitchFamily="18" charset="0"/>
                            <a:ea typeface="Cambria Math" panose="02040503050406030204" pitchFamily="18" charset="0"/>
                          </a:rPr>
                          <m:t>𝑘</m:t>
                        </m:r>
                      </m:sup>
                    </m:sSup>
                  </m:oMath>
                </a14:m>
                <a:r>
                  <a:rPr lang="en-GB">
                    <a:latin typeface="+mj-lt"/>
                    <a:ea typeface="Cambria Math" panose="02040503050406030204" pitchFamily="18" charset="0"/>
                  </a:rPr>
                  <a:t> for </a:t>
                </a:r>
                <a14:m>
                  <m:oMath xmlns:m="http://schemas.openxmlformats.org/officeDocument/2006/math">
                    <m:r>
                      <a:rPr lang="en-ZA" b="0" i="1" smtClean="0">
                        <a:latin typeface="Cambria Math" panose="02040503050406030204" pitchFamily="18" charset="0"/>
                        <a:ea typeface="Cambria Math" panose="02040503050406030204" pitchFamily="18" charset="0"/>
                      </a:rPr>
                      <m:t>𝑘</m:t>
                    </m:r>
                    <m:r>
                      <a:rPr lang="en-ZA" b="0" i="1" smtClean="0">
                        <a:latin typeface="Cambria Math" panose="02040503050406030204" pitchFamily="18" charset="0"/>
                        <a:ea typeface="Cambria Math" panose="02040503050406030204" pitchFamily="18" charset="0"/>
                      </a:rPr>
                      <m:t>=1… </m:t>
                    </m:r>
                    <m:func>
                      <m:funcPr>
                        <m:ctrlPr>
                          <a:rPr lang="en-ZA" b="0" i="1" smtClean="0">
                            <a:latin typeface="Cambria Math" panose="02040503050406030204" pitchFamily="18" charset="0"/>
                            <a:ea typeface="Cambria Math" panose="02040503050406030204" pitchFamily="18" charset="0"/>
                          </a:rPr>
                        </m:ctrlPr>
                      </m:funcPr>
                      <m:fName>
                        <m:r>
                          <m:rPr>
                            <m:sty m:val="p"/>
                          </m:rPr>
                          <a:rPr lang="en-ZA" b="0" i="0" smtClean="0">
                            <a:latin typeface="Cambria Math" panose="02040503050406030204" pitchFamily="18" charset="0"/>
                            <a:ea typeface="Cambria Math" panose="02040503050406030204" pitchFamily="18" charset="0"/>
                          </a:rPr>
                          <m:t>log</m:t>
                        </m:r>
                      </m:fName>
                      <m:e>
                        <m:r>
                          <a:rPr lang="en-ZA" b="0" i="1" smtClean="0">
                            <a:latin typeface="Cambria Math" panose="02040503050406030204" pitchFamily="18" charset="0"/>
                            <a:ea typeface="Cambria Math" panose="02040503050406030204" pitchFamily="18" charset="0"/>
                          </a:rPr>
                          <m:t>𝑛</m:t>
                        </m:r>
                      </m:e>
                    </m:func>
                  </m:oMath>
                </a14:m>
                <a:r>
                  <a:rPr lang="en-GB">
                    <a:latin typeface="+mj-lt"/>
                    <a:ea typeface="Cambria Math" panose="02040503050406030204" pitchFamily="18" charset="0"/>
                  </a:rPr>
                  <a:t>.</a:t>
                </a:r>
              </a:p>
              <a:p>
                <a:r>
                  <a:rPr lang="en-GB">
                    <a:latin typeface="+mj-lt"/>
                    <a:ea typeface="Cambria Math" panose="02040503050406030204" pitchFamily="18" charset="0"/>
                  </a:rPr>
                  <a:t>We want to compute the values for the </a:t>
                </a:r>
                <a14:m>
                  <m:oMath xmlns:m="http://schemas.openxmlformats.org/officeDocument/2006/math">
                    <m:r>
                      <a:rPr lang="en-ZA" b="0" i="1" smtClean="0">
                        <a:latin typeface="Cambria Math" panose="02040503050406030204" pitchFamily="18" charset="0"/>
                        <a:ea typeface="Cambria Math" panose="02040503050406030204" pitchFamily="18" charset="0"/>
                      </a:rPr>
                      <m:t>𝑘</m:t>
                    </m:r>
                  </m:oMath>
                </a14:m>
                <a:r>
                  <a:rPr lang="en-GB">
                    <a:latin typeface="+mj-lt"/>
                    <a:ea typeface="Cambria Math" panose="02040503050406030204" pitchFamily="18" charset="0"/>
                  </a:rPr>
                  <a:t>-th step in </a:t>
                </a:r>
                <a14:m>
                  <m:oMath xmlns:m="http://schemas.openxmlformats.org/officeDocument/2006/math">
                    <m:r>
                      <a:rPr lang="en-ZA" b="0" i="1" smtClean="0">
                        <a:latin typeface="Cambria Math" panose="02040503050406030204" pitchFamily="18" charset="0"/>
                        <a:ea typeface="Cambria Math" panose="02040503050406030204" pitchFamily="18" charset="0"/>
                      </a:rPr>
                      <m:t>𝑂</m:t>
                    </m:r>
                    <m:r>
                      <a:rPr lang="en-ZA" b="0" i="1" smtClean="0">
                        <a:latin typeface="Cambria Math" panose="02040503050406030204" pitchFamily="18" charset="0"/>
                        <a:ea typeface="Cambria Math" panose="02040503050406030204" pitchFamily="18" charset="0"/>
                      </a:rPr>
                      <m:t>(</m:t>
                    </m:r>
                    <m:r>
                      <a:rPr lang="en-ZA" b="0" i="1" smtClean="0">
                        <a:latin typeface="Cambria Math" panose="02040503050406030204" pitchFamily="18" charset="0"/>
                        <a:ea typeface="Cambria Math" panose="02040503050406030204" pitchFamily="18" charset="0"/>
                      </a:rPr>
                      <m:t>𝑛</m:t>
                    </m:r>
                    <m:r>
                      <a:rPr lang="en-ZA" b="0" i="1" smtClean="0">
                        <a:latin typeface="Cambria Math" panose="02040503050406030204" pitchFamily="18" charset="0"/>
                        <a:ea typeface="Cambria Math" panose="02040503050406030204" pitchFamily="18" charset="0"/>
                      </a:rPr>
                      <m:t>)</m:t>
                    </m:r>
                  </m:oMath>
                </a14:m>
                <a:r>
                  <a:rPr lang="en-GB">
                    <a:latin typeface="+mj-lt"/>
                    <a:ea typeface="Cambria Math" panose="02040503050406030204" pitchFamily="18" charset="0"/>
                  </a:rPr>
                  <a:t> time.</a:t>
                </a:r>
              </a:p>
              <a:p>
                <a:r>
                  <a:rPr lang="en-GB">
                    <a:latin typeface="+mj-lt"/>
                    <a:ea typeface="Cambria Math" panose="02040503050406030204" pitchFamily="18" charset="0"/>
                  </a:rPr>
                  <a:t>Since we perform this step </a:t>
                </a:r>
                <a14:m>
                  <m:oMath xmlns:m="http://schemas.openxmlformats.org/officeDocument/2006/math">
                    <m:r>
                      <a:rPr lang="en-ZA" b="0" i="1" smtClean="0">
                        <a:latin typeface="Cambria Math" panose="02040503050406030204" pitchFamily="18" charset="0"/>
                        <a:ea typeface="Cambria Math" panose="02040503050406030204" pitchFamily="18" charset="0"/>
                      </a:rPr>
                      <m:t>𝑂</m:t>
                    </m:r>
                    <m:d>
                      <m:dPr>
                        <m:ctrlPr>
                          <a:rPr lang="en-ZA" b="0" i="1" smtClean="0">
                            <a:latin typeface="Cambria Math" panose="02040503050406030204" pitchFamily="18" charset="0"/>
                            <a:ea typeface="Cambria Math" panose="02040503050406030204" pitchFamily="18" charset="0"/>
                          </a:rPr>
                        </m:ctrlPr>
                      </m:dPr>
                      <m:e>
                        <m:func>
                          <m:funcPr>
                            <m:ctrlPr>
                              <a:rPr lang="en-ZA" b="0" i="1" smtClean="0">
                                <a:latin typeface="Cambria Math" panose="02040503050406030204" pitchFamily="18" charset="0"/>
                                <a:ea typeface="Cambria Math" panose="02040503050406030204" pitchFamily="18" charset="0"/>
                              </a:rPr>
                            </m:ctrlPr>
                          </m:funcPr>
                          <m:fName>
                            <m:r>
                              <m:rPr>
                                <m:sty m:val="p"/>
                              </m:rPr>
                              <a:rPr lang="en-ZA" b="0" i="0" smtClean="0">
                                <a:latin typeface="Cambria Math" panose="02040503050406030204" pitchFamily="18" charset="0"/>
                                <a:ea typeface="Cambria Math" panose="02040503050406030204" pitchFamily="18" charset="0"/>
                              </a:rPr>
                              <m:t>log</m:t>
                            </m:r>
                          </m:fName>
                          <m:e>
                            <m:r>
                              <a:rPr lang="en-ZA" b="0" i="1" smtClean="0">
                                <a:latin typeface="Cambria Math" panose="02040503050406030204" pitchFamily="18" charset="0"/>
                                <a:ea typeface="Cambria Math" panose="02040503050406030204" pitchFamily="18" charset="0"/>
                              </a:rPr>
                              <m:t>𝑛</m:t>
                            </m:r>
                          </m:e>
                        </m:func>
                      </m:e>
                    </m:d>
                  </m:oMath>
                </a14:m>
                <a:r>
                  <a:rPr lang="en-GB">
                    <a:latin typeface="+mj-lt"/>
                    <a:ea typeface="Cambria Math" panose="02040503050406030204" pitchFamily="18" charset="0"/>
                  </a:rPr>
                  <a:t> times, the overall time complexity of the algorithm is </a:t>
                </a:r>
                <a14:m>
                  <m:oMath xmlns:m="http://schemas.openxmlformats.org/officeDocument/2006/math">
                    <m:r>
                      <a:rPr lang="en-ZA" b="0" i="1" smtClean="0">
                        <a:latin typeface="Cambria Math" panose="02040503050406030204" pitchFamily="18" charset="0"/>
                        <a:ea typeface="Cambria Math" panose="02040503050406030204" pitchFamily="18" charset="0"/>
                      </a:rPr>
                      <m:t>𝑂</m:t>
                    </m:r>
                    <m:r>
                      <a:rPr lang="en-ZA" b="0" i="1" smtClean="0">
                        <a:latin typeface="Cambria Math" panose="02040503050406030204" pitchFamily="18" charset="0"/>
                        <a:ea typeface="Cambria Math" panose="02040503050406030204" pitchFamily="18" charset="0"/>
                      </a:rPr>
                      <m:t>(</m:t>
                    </m:r>
                    <m:r>
                      <a:rPr lang="en-ZA" b="0" i="1" smtClean="0">
                        <a:latin typeface="Cambria Math" panose="02040503050406030204" pitchFamily="18" charset="0"/>
                        <a:ea typeface="Cambria Math" panose="02040503050406030204" pitchFamily="18" charset="0"/>
                      </a:rPr>
                      <m:t>𝑛</m:t>
                    </m:r>
                    <m:func>
                      <m:funcPr>
                        <m:ctrlPr>
                          <a:rPr lang="en-ZA" b="0" i="1" smtClean="0">
                            <a:latin typeface="Cambria Math" panose="02040503050406030204" pitchFamily="18" charset="0"/>
                            <a:ea typeface="Cambria Math" panose="02040503050406030204" pitchFamily="18" charset="0"/>
                          </a:rPr>
                        </m:ctrlPr>
                      </m:funcPr>
                      <m:fName>
                        <m:r>
                          <m:rPr>
                            <m:sty m:val="p"/>
                          </m:rPr>
                          <a:rPr lang="en-ZA" b="0" i="0" smtClean="0">
                            <a:latin typeface="Cambria Math" panose="02040503050406030204" pitchFamily="18" charset="0"/>
                            <a:ea typeface="Cambria Math" panose="02040503050406030204" pitchFamily="18" charset="0"/>
                          </a:rPr>
                          <m:t>log</m:t>
                        </m:r>
                      </m:fName>
                      <m:e>
                        <m:r>
                          <a:rPr lang="en-ZA" b="0" i="1" smtClean="0">
                            <a:latin typeface="Cambria Math" panose="02040503050406030204" pitchFamily="18" charset="0"/>
                            <a:ea typeface="Cambria Math" panose="02040503050406030204" pitchFamily="18" charset="0"/>
                          </a:rPr>
                          <m:t>𝑛</m:t>
                        </m:r>
                        <m:r>
                          <a:rPr lang="en-ZA" b="0" i="1" smtClean="0">
                            <a:latin typeface="Cambria Math" panose="02040503050406030204" pitchFamily="18" charset="0"/>
                            <a:ea typeface="Cambria Math" panose="02040503050406030204" pitchFamily="18" charset="0"/>
                          </a:rPr>
                          <m:t>)</m:t>
                        </m:r>
                      </m:e>
                    </m:func>
                  </m:oMath>
                </a14:m>
                <a:r>
                  <a:rPr lang="en-GB">
                    <a:latin typeface="+mj-lt"/>
                    <a:ea typeface="Cambria Math" panose="02040503050406030204" pitchFamily="18" charset="0"/>
                  </a:rPr>
                  <a:t>.</a:t>
                </a:r>
              </a:p>
              <a:p>
                <a:r>
                  <a:rPr lang="en-GB">
                    <a:latin typeface="+mj-lt"/>
                    <a:ea typeface="Cambria Math" panose="02040503050406030204" pitchFamily="18" charset="0"/>
                  </a:rPr>
                  <a:t>We can do this by noting that each substring of length </a:t>
                </a: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ZA" b="0" i="1" smtClean="0">
                            <a:latin typeface="Cambria Math" panose="02040503050406030204" pitchFamily="18" charset="0"/>
                            <a:ea typeface="Cambria Math" panose="02040503050406030204" pitchFamily="18" charset="0"/>
                          </a:rPr>
                          <m:t>2</m:t>
                        </m:r>
                      </m:e>
                      <m:sup>
                        <m:r>
                          <a:rPr lang="en-ZA" b="0" i="1" smtClean="0">
                            <a:latin typeface="Cambria Math" panose="02040503050406030204" pitchFamily="18" charset="0"/>
                            <a:ea typeface="Cambria Math" panose="02040503050406030204" pitchFamily="18" charset="0"/>
                          </a:rPr>
                          <m:t>𝑘</m:t>
                        </m:r>
                      </m:sup>
                    </m:sSup>
                  </m:oMath>
                </a14:m>
                <a:r>
                  <a:rPr lang="en-GB">
                    <a:latin typeface="+mj-lt"/>
                    <a:ea typeface="Cambria Math" panose="02040503050406030204" pitchFamily="18" charset="0"/>
                  </a:rPr>
                  <a:t> consists of two substrings of length </a:t>
                </a: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ZA" b="0" i="1" smtClean="0">
                            <a:latin typeface="Cambria Math" panose="02040503050406030204" pitchFamily="18" charset="0"/>
                            <a:ea typeface="Cambria Math" panose="02040503050406030204" pitchFamily="18" charset="0"/>
                          </a:rPr>
                          <m:t>2</m:t>
                        </m:r>
                      </m:e>
                      <m:sup>
                        <m:r>
                          <a:rPr lang="en-ZA" b="0" i="1" smtClean="0">
                            <a:latin typeface="Cambria Math" panose="02040503050406030204" pitchFamily="18" charset="0"/>
                            <a:ea typeface="Cambria Math" panose="02040503050406030204" pitchFamily="18" charset="0"/>
                          </a:rPr>
                          <m:t>𝑘</m:t>
                        </m:r>
                        <m:r>
                          <a:rPr lang="en-ZA" b="0" i="1" smtClean="0">
                            <a:latin typeface="Cambria Math" panose="02040503050406030204" pitchFamily="18" charset="0"/>
                            <a:ea typeface="Cambria Math" panose="02040503050406030204" pitchFamily="18" charset="0"/>
                          </a:rPr>
                          <m:t>−1</m:t>
                        </m:r>
                      </m:sup>
                    </m:sSup>
                  </m:oMath>
                </a14:m>
                <a:r>
                  <a:rPr lang="en-GB">
                    <a:latin typeface="+mj-lt"/>
                    <a:ea typeface="Cambria Math" panose="02040503050406030204" pitchFamily="18" charset="0"/>
                  </a:rPr>
                  <a:t>. We can compare two substrings of length </a:t>
                </a: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ZA" b="0" i="1" smtClean="0">
                            <a:latin typeface="Cambria Math" panose="02040503050406030204" pitchFamily="18" charset="0"/>
                            <a:ea typeface="Cambria Math" panose="02040503050406030204" pitchFamily="18" charset="0"/>
                          </a:rPr>
                          <m:t>2</m:t>
                        </m:r>
                      </m:e>
                      <m:sup>
                        <m:r>
                          <a:rPr lang="en-ZA" b="0" i="1" smtClean="0">
                            <a:latin typeface="Cambria Math" panose="02040503050406030204" pitchFamily="18" charset="0"/>
                            <a:ea typeface="Cambria Math" panose="02040503050406030204" pitchFamily="18" charset="0"/>
                          </a:rPr>
                          <m:t>𝑘</m:t>
                        </m:r>
                        <m:r>
                          <a:rPr lang="en-ZA" b="0" i="1" smtClean="0">
                            <a:latin typeface="Cambria Math" panose="02040503050406030204" pitchFamily="18" charset="0"/>
                            <a:ea typeface="Cambria Math" panose="02040503050406030204" pitchFamily="18" charset="0"/>
                          </a:rPr>
                          <m:t>−1</m:t>
                        </m:r>
                      </m:sup>
                    </m:sSup>
                  </m:oMath>
                </a14:m>
                <a:r>
                  <a:rPr lang="en-GB">
                    <a:latin typeface="+mj-lt"/>
                    <a:ea typeface="Cambria Math" panose="02040503050406030204" pitchFamily="18" charset="0"/>
                  </a:rPr>
                  <a:t> in </a:t>
                </a:r>
                <a14:m>
                  <m:oMath xmlns:m="http://schemas.openxmlformats.org/officeDocument/2006/math">
                    <m:r>
                      <a:rPr lang="en-ZA" b="0" i="1" smtClean="0">
                        <a:latin typeface="Cambria Math" panose="02040503050406030204" pitchFamily="18" charset="0"/>
                        <a:ea typeface="Cambria Math" panose="02040503050406030204" pitchFamily="18" charset="0"/>
                      </a:rPr>
                      <m:t>𝑂</m:t>
                    </m:r>
                    <m:r>
                      <a:rPr lang="en-ZA" b="0" i="1" smtClean="0">
                        <a:latin typeface="Cambria Math" panose="02040503050406030204" pitchFamily="18" charset="0"/>
                        <a:ea typeface="Cambria Math" panose="02040503050406030204" pitchFamily="18" charset="0"/>
                      </a:rPr>
                      <m:t>(1)</m:t>
                    </m:r>
                  </m:oMath>
                </a14:m>
                <a:r>
                  <a:rPr lang="en-GB">
                    <a:latin typeface="+mj-lt"/>
                    <a:ea typeface="Cambria Math" panose="02040503050406030204" pitchFamily="18" charset="0"/>
                  </a:rPr>
                  <a:t> time using the information from the previous iteration of the algorithm. We just compare the equivalence classes of those substrings.</a:t>
                </a:r>
              </a:p>
              <a:p>
                <a:r>
                  <a:rPr lang="en-GB">
                    <a:latin typeface="+mj-lt"/>
                    <a:ea typeface="Cambria Math" panose="02040503050406030204" pitchFamily="18" charset="0"/>
                  </a:rPr>
                  <a:t>The only information we then need to compare two substrings of length </a:t>
                </a: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ZA" b="0" i="1" smtClean="0">
                            <a:latin typeface="Cambria Math" panose="02040503050406030204" pitchFamily="18" charset="0"/>
                            <a:ea typeface="Cambria Math" panose="02040503050406030204" pitchFamily="18" charset="0"/>
                          </a:rPr>
                          <m:t>2</m:t>
                        </m:r>
                      </m:e>
                      <m:sup>
                        <m:r>
                          <a:rPr lang="en-ZA" b="0" i="1" smtClean="0">
                            <a:latin typeface="Cambria Math" panose="02040503050406030204" pitchFamily="18" charset="0"/>
                            <a:ea typeface="Cambria Math" panose="02040503050406030204" pitchFamily="18" charset="0"/>
                          </a:rPr>
                          <m:t>𝑘</m:t>
                        </m:r>
                      </m:sup>
                    </m:sSup>
                  </m:oMath>
                </a14:m>
                <a:r>
                  <a:rPr lang="en-GB">
                    <a:latin typeface="+mj-lt"/>
                    <a:ea typeface="Cambria Math" panose="02040503050406030204" pitchFamily="18" charset="0"/>
                  </a:rPr>
                  <a:t> beginning at positions </a:t>
                </a:r>
                <a14:m>
                  <m:oMath xmlns:m="http://schemas.openxmlformats.org/officeDocument/2006/math">
                    <m:r>
                      <a:rPr lang="en-ZA" b="0" i="1" smtClean="0">
                        <a:latin typeface="Cambria Math" panose="02040503050406030204" pitchFamily="18" charset="0"/>
                        <a:ea typeface="Cambria Math" panose="02040503050406030204" pitchFamily="18" charset="0"/>
                      </a:rPr>
                      <m:t>𝑖</m:t>
                    </m:r>
                  </m:oMath>
                </a14:m>
                <a:r>
                  <a:rPr lang="en-GB">
                    <a:latin typeface="+mj-lt"/>
                    <a:ea typeface="Cambria Math" panose="02040503050406030204" pitchFamily="18" charset="0"/>
                  </a:rPr>
                  <a:t> and </a:t>
                </a:r>
                <a14:m>
                  <m:oMath xmlns:m="http://schemas.openxmlformats.org/officeDocument/2006/math">
                    <m:r>
                      <a:rPr lang="en-ZA" b="0" i="1" smtClean="0">
                        <a:latin typeface="Cambria Math" panose="02040503050406030204" pitchFamily="18" charset="0"/>
                        <a:ea typeface="Cambria Math" panose="02040503050406030204" pitchFamily="18" charset="0"/>
                      </a:rPr>
                      <m:t>𝑗</m:t>
                    </m:r>
                  </m:oMath>
                </a14:m>
                <a:r>
                  <a:rPr lang="en-GB">
                    <a:latin typeface="+mj-lt"/>
                    <a:ea typeface="Cambria Math" panose="02040503050406030204" pitchFamily="18" charset="0"/>
                  </a:rPr>
                  <a:t> is contained in the pairs </a:t>
                </a:r>
                <a14:m>
                  <m:oMath xmlns:m="http://schemas.openxmlformats.org/officeDocument/2006/math">
                    <m:d>
                      <m:dPr>
                        <m:ctrlPr>
                          <a:rPr lang="en-ZA" i="1">
                            <a:latin typeface="Cambria Math" panose="02040503050406030204" pitchFamily="18" charset="0"/>
                            <a:ea typeface="Cambria Math" panose="02040503050406030204" pitchFamily="18" charset="0"/>
                          </a:rPr>
                        </m:ctrlPr>
                      </m:dPr>
                      <m:e>
                        <m:r>
                          <a:rPr lang="en-ZA" i="1">
                            <a:latin typeface="Cambria Math" panose="02040503050406030204" pitchFamily="18" charset="0"/>
                            <a:ea typeface="Cambria Math" panose="02040503050406030204" pitchFamily="18" charset="0"/>
                          </a:rPr>
                          <m:t>𝑐</m:t>
                        </m:r>
                        <m:d>
                          <m:dPr>
                            <m:begChr m:val="["/>
                            <m:endChr m:val="]"/>
                            <m:ctrlPr>
                              <a:rPr lang="en-ZA" i="1">
                                <a:latin typeface="Cambria Math" panose="02040503050406030204" pitchFamily="18" charset="0"/>
                                <a:ea typeface="Cambria Math" panose="02040503050406030204" pitchFamily="18" charset="0"/>
                              </a:rPr>
                            </m:ctrlPr>
                          </m:dPr>
                          <m:e>
                            <m:r>
                              <a:rPr lang="en-ZA" i="1">
                                <a:latin typeface="Cambria Math" panose="02040503050406030204" pitchFamily="18" charset="0"/>
                                <a:ea typeface="Cambria Math" panose="02040503050406030204" pitchFamily="18" charset="0"/>
                              </a:rPr>
                              <m:t>𝑖</m:t>
                            </m:r>
                          </m:e>
                        </m:d>
                        <m:r>
                          <a:rPr lang="en-ZA" i="1">
                            <a:latin typeface="Cambria Math" panose="02040503050406030204" pitchFamily="18" charset="0"/>
                            <a:ea typeface="Cambria Math" panose="02040503050406030204" pitchFamily="18" charset="0"/>
                          </a:rPr>
                          <m:t>, </m:t>
                        </m:r>
                        <m:r>
                          <a:rPr lang="en-ZA" i="1">
                            <a:latin typeface="Cambria Math" panose="02040503050406030204" pitchFamily="18" charset="0"/>
                            <a:ea typeface="Cambria Math" panose="02040503050406030204" pitchFamily="18" charset="0"/>
                          </a:rPr>
                          <m:t>𝑐</m:t>
                        </m:r>
                        <m:d>
                          <m:dPr>
                            <m:begChr m:val="["/>
                            <m:endChr m:val="]"/>
                            <m:ctrlPr>
                              <a:rPr lang="en-ZA" i="1">
                                <a:latin typeface="Cambria Math" panose="02040503050406030204" pitchFamily="18" charset="0"/>
                                <a:ea typeface="Cambria Math" panose="02040503050406030204" pitchFamily="18" charset="0"/>
                              </a:rPr>
                            </m:ctrlPr>
                          </m:dPr>
                          <m:e>
                            <m:r>
                              <a:rPr lang="en-ZA" i="1">
                                <a:latin typeface="Cambria Math" panose="02040503050406030204" pitchFamily="18" charset="0"/>
                                <a:ea typeface="Cambria Math" panose="02040503050406030204" pitchFamily="18" charset="0"/>
                              </a:rPr>
                              <m:t>𝑖</m:t>
                            </m:r>
                            <m:r>
                              <a:rPr lang="en-ZA" i="1">
                                <a:latin typeface="Cambria Math" panose="02040503050406030204" pitchFamily="18" charset="0"/>
                                <a:ea typeface="Cambria Math" panose="02040503050406030204" pitchFamily="18" charset="0"/>
                              </a:rPr>
                              <m:t>+</m:t>
                            </m:r>
                            <m:sSup>
                              <m:sSupPr>
                                <m:ctrlPr>
                                  <a:rPr lang="en-ZA" i="1">
                                    <a:latin typeface="Cambria Math" panose="02040503050406030204" pitchFamily="18" charset="0"/>
                                    <a:ea typeface="Cambria Math" panose="02040503050406030204" pitchFamily="18" charset="0"/>
                                  </a:rPr>
                                </m:ctrlPr>
                              </m:sSupPr>
                              <m:e>
                                <m:r>
                                  <a:rPr lang="en-ZA" i="1">
                                    <a:latin typeface="Cambria Math" panose="02040503050406030204" pitchFamily="18" charset="0"/>
                                    <a:ea typeface="Cambria Math" panose="02040503050406030204" pitchFamily="18" charset="0"/>
                                  </a:rPr>
                                  <m:t>2</m:t>
                                </m:r>
                              </m:e>
                              <m:sup>
                                <m:r>
                                  <a:rPr lang="en-ZA" i="1">
                                    <a:latin typeface="Cambria Math" panose="02040503050406030204" pitchFamily="18" charset="0"/>
                                    <a:ea typeface="Cambria Math" panose="02040503050406030204" pitchFamily="18" charset="0"/>
                                  </a:rPr>
                                  <m:t>𝑘</m:t>
                                </m:r>
                                <m:r>
                                  <a:rPr lang="en-ZA" i="1">
                                    <a:latin typeface="Cambria Math" panose="02040503050406030204" pitchFamily="18" charset="0"/>
                                    <a:ea typeface="Cambria Math" panose="02040503050406030204" pitchFamily="18" charset="0"/>
                                  </a:rPr>
                                  <m:t>−1</m:t>
                                </m:r>
                              </m:sup>
                            </m:sSup>
                          </m:e>
                        </m:d>
                      </m:e>
                    </m:d>
                  </m:oMath>
                </a14:m>
                <a:r>
                  <a:rPr lang="en-GB">
                    <a:latin typeface="+mj-lt"/>
                    <a:ea typeface="Cambria Math" panose="02040503050406030204" pitchFamily="18" charset="0"/>
                  </a:rPr>
                  <a:t> and </a:t>
                </a:r>
                <a14:m>
                  <m:oMath xmlns:m="http://schemas.openxmlformats.org/officeDocument/2006/math">
                    <m:r>
                      <a:rPr lang="en-ZA" i="1">
                        <a:latin typeface="Cambria Math" panose="02040503050406030204" pitchFamily="18" charset="0"/>
                        <a:ea typeface="Cambria Math" panose="02040503050406030204" pitchFamily="18" charset="0"/>
                      </a:rPr>
                      <m:t>(</m:t>
                    </m:r>
                    <m:r>
                      <a:rPr lang="en-ZA" i="1">
                        <a:latin typeface="Cambria Math" panose="02040503050406030204" pitchFamily="18" charset="0"/>
                        <a:ea typeface="Cambria Math" panose="02040503050406030204" pitchFamily="18" charset="0"/>
                      </a:rPr>
                      <m:t>𝑐</m:t>
                    </m:r>
                    <m:d>
                      <m:dPr>
                        <m:begChr m:val="["/>
                        <m:endChr m:val="]"/>
                        <m:ctrlPr>
                          <a:rPr lang="en-ZA" i="1">
                            <a:latin typeface="Cambria Math" panose="02040503050406030204" pitchFamily="18" charset="0"/>
                            <a:ea typeface="Cambria Math" panose="02040503050406030204" pitchFamily="18" charset="0"/>
                          </a:rPr>
                        </m:ctrlPr>
                      </m:dPr>
                      <m:e>
                        <m:r>
                          <a:rPr lang="en-ZA" b="0" i="1" smtClean="0">
                            <a:latin typeface="Cambria Math" panose="02040503050406030204" pitchFamily="18" charset="0"/>
                            <a:ea typeface="Cambria Math" panose="02040503050406030204" pitchFamily="18" charset="0"/>
                          </a:rPr>
                          <m:t>𝑗</m:t>
                        </m:r>
                      </m:e>
                    </m:d>
                    <m:r>
                      <a:rPr lang="en-ZA" i="1">
                        <a:latin typeface="Cambria Math" panose="02040503050406030204" pitchFamily="18" charset="0"/>
                        <a:ea typeface="Cambria Math" panose="02040503050406030204" pitchFamily="18" charset="0"/>
                      </a:rPr>
                      <m:t>, </m:t>
                    </m:r>
                    <m:r>
                      <a:rPr lang="en-ZA" i="1">
                        <a:latin typeface="Cambria Math" panose="02040503050406030204" pitchFamily="18" charset="0"/>
                        <a:ea typeface="Cambria Math" panose="02040503050406030204" pitchFamily="18" charset="0"/>
                      </a:rPr>
                      <m:t>𝑐</m:t>
                    </m:r>
                    <m:d>
                      <m:dPr>
                        <m:begChr m:val="["/>
                        <m:endChr m:val="]"/>
                        <m:ctrlPr>
                          <a:rPr lang="en-ZA" i="1">
                            <a:latin typeface="Cambria Math" panose="02040503050406030204" pitchFamily="18" charset="0"/>
                            <a:ea typeface="Cambria Math" panose="02040503050406030204" pitchFamily="18" charset="0"/>
                          </a:rPr>
                        </m:ctrlPr>
                      </m:dPr>
                      <m:e>
                        <m:r>
                          <a:rPr lang="en-ZA" b="0" i="1" smtClean="0">
                            <a:latin typeface="Cambria Math" panose="02040503050406030204" pitchFamily="18" charset="0"/>
                            <a:ea typeface="Cambria Math" panose="02040503050406030204" pitchFamily="18" charset="0"/>
                          </a:rPr>
                          <m:t>𝑗</m:t>
                        </m:r>
                        <m:r>
                          <a:rPr lang="en-ZA" i="1">
                            <a:latin typeface="Cambria Math" panose="02040503050406030204" pitchFamily="18" charset="0"/>
                            <a:ea typeface="Cambria Math" panose="02040503050406030204" pitchFamily="18" charset="0"/>
                          </a:rPr>
                          <m:t>+</m:t>
                        </m:r>
                        <m:sSup>
                          <m:sSupPr>
                            <m:ctrlPr>
                              <a:rPr lang="en-ZA" i="1">
                                <a:latin typeface="Cambria Math" panose="02040503050406030204" pitchFamily="18" charset="0"/>
                                <a:ea typeface="Cambria Math" panose="02040503050406030204" pitchFamily="18" charset="0"/>
                              </a:rPr>
                            </m:ctrlPr>
                          </m:sSupPr>
                          <m:e>
                            <m:r>
                              <a:rPr lang="en-ZA" i="1">
                                <a:latin typeface="Cambria Math" panose="02040503050406030204" pitchFamily="18" charset="0"/>
                                <a:ea typeface="Cambria Math" panose="02040503050406030204" pitchFamily="18" charset="0"/>
                              </a:rPr>
                              <m:t>2</m:t>
                            </m:r>
                          </m:e>
                          <m:sup>
                            <m:r>
                              <a:rPr lang="en-ZA" i="1">
                                <a:latin typeface="Cambria Math" panose="02040503050406030204" pitchFamily="18" charset="0"/>
                                <a:ea typeface="Cambria Math" panose="02040503050406030204" pitchFamily="18" charset="0"/>
                              </a:rPr>
                              <m:t>𝑘</m:t>
                            </m:r>
                            <m:r>
                              <a:rPr lang="en-ZA" i="1">
                                <a:latin typeface="Cambria Math" panose="02040503050406030204" pitchFamily="18" charset="0"/>
                                <a:ea typeface="Cambria Math" panose="02040503050406030204" pitchFamily="18" charset="0"/>
                              </a:rPr>
                              <m:t>−1</m:t>
                            </m:r>
                          </m:sup>
                        </m:sSup>
                      </m:e>
                    </m:d>
                    <m:r>
                      <a:rPr lang="en-ZA" i="1">
                        <a:latin typeface="Cambria Math" panose="02040503050406030204" pitchFamily="18" charset="0"/>
                        <a:ea typeface="Cambria Math" panose="02040503050406030204" pitchFamily="18" charset="0"/>
                      </a:rPr>
                      <m:t>)</m:t>
                    </m:r>
                  </m:oMath>
                </a14:m>
                <a:r>
                  <a:rPr lang="en-GB">
                    <a:latin typeface="+mj-lt"/>
                    <a:ea typeface="Cambria Math" panose="02040503050406030204" pitchFamily="18" charset="0"/>
                  </a:rPr>
                  <a:t>.</a:t>
                </a:r>
              </a:p>
            </p:txBody>
          </p:sp>
        </mc:Choice>
        <mc:Fallback>
          <p:sp>
            <p:nvSpPr>
              <p:cNvPr id="3" name="Content Placeholder 2">
                <a:extLst>
                  <a:ext uri="{FF2B5EF4-FFF2-40B4-BE49-F238E27FC236}">
                    <a16:creationId xmlns:a16="http://schemas.microsoft.com/office/drawing/2014/main" id="{4B19E0D3-92C0-B184-49F7-871F597B1C5E}"/>
                  </a:ext>
                </a:extLst>
              </p:cNvPr>
              <p:cNvSpPr>
                <a:spLocks noGrp="1" noRot="1" noChangeAspect="1" noMove="1" noResize="1" noEditPoints="1" noAdjustHandles="1" noChangeArrowheads="1" noChangeShapeType="1" noTextEdit="1"/>
              </p:cNvSpPr>
              <p:nvPr>
                <p:ph idx="1"/>
              </p:nvPr>
            </p:nvSpPr>
            <p:spPr>
              <a:xfrm>
                <a:off x="1131888" y="1371600"/>
                <a:ext cx="9905998" cy="5248275"/>
              </a:xfrm>
              <a:blipFill>
                <a:blip r:embed="rId3"/>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257160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16BA8-02A6-E75A-305A-1143C14B78D1}"/>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D19E30EF-070F-675A-106A-EF7348FDD5E4}"/>
                  </a:ext>
                </a:extLst>
              </p:cNvPr>
              <p:cNvSpPr>
                <a:spLocks noGrp="1"/>
              </p:cNvSpPr>
              <p:nvPr>
                <p:ph type="title"/>
              </p:nvPr>
            </p:nvSpPr>
            <p:spPr>
              <a:xfrm>
                <a:off x="1141413" y="609601"/>
                <a:ext cx="9905998" cy="762000"/>
              </a:xfrm>
            </p:spPr>
            <p:txBody>
              <a:bodyPr/>
              <a:lstStyle/>
              <a:p>
                <a14:m>
                  <m:oMath xmlns:m="http://schemas.openxmlformats.org/officeDocument/2006/math">
                    <m:r>
                      <a:rPr lang="en-GB" sz="3200" b="0" i="1" smtClean="0">
                        <a:solidFill>
                          <a:schemeClr val="tx1"/>
                        </a:solidFill>
                        <a:effectLst/>
                        <a:latin typeface="Cambria Math" panose="02040503050406030204" pitchFamily="18" charset="0"/>
                      </a:rPr>
                      <m:t>𝑂</m:t>
                    </m:r>
                    <m:r>
                      <a:rPr lang="en-GB" sz="3200" b="0" i="1" smtClean="0">
                        <a:solidFill>
                          <a:schemeClr val="tx1"/>
                        </a:solidFill>
                        <a:effectLst/>
                        <a:latin typeface="Cambria Math" panose="02040503050406030204" pitchFamily="18" charset="0"/>
                      </a:rPr>
                      <m:t>(</m:t>
                    </m:r>
                    <m:r>
                      <a:rPr lang="en-GB" sz="3200" b="0" i="1" smtClean="0">
                        <a:solidFill>
                          <a:schemeClr val="tx1"/>
                        </a:solidFill>
                        <a:effectLst/>
                        <a:latin typeface="Cambria Math" panose="02040503050406030204" pitchFamily="18" charset="0"/>
                      </a:rPr>
                      <m:t>𝑛</m:t>
                    </m:r>
                    <m:func>
                      <m:funcPr>
                        <m:ctrlPr>
                          <a:rPr lang="en-GB" sz="3200" b="0" i="1" smtClean="0">
                            <a:solidFill>
                              <a:schemeClr val="tx1"/>
                            </a:solidFill>
                            <a:effectLst/>
                            <a:latin typeface="Cambria Math" panose="02040503050406030204" pitchFamily="18" charset="0"/>
                          </a:rPr>
                        </m:ctrlPr>
                      </m:funcPr>
                      <m:fName>
                        <m:r>
                          <m:rPr>
                            <m:sty m:val="p"/>
                          </m:rPr>
                          <a:rPr lang="en-GB" sz="3200" b="0" i="0" smtClean="0">
                            <a:solidFill>
                              <a:schemeClr val="tx1"/>
                            </a:solidFill>
                            <a:effectLst/>
                            <a:latin typeface="Cambria Math" panose="02040503050406030204" pitchFamily="18" charset="0"/>
                          </a:rPr>
                          <m:t>log</m:t>
                        </m:r>
                      </m:fName>
                      <m:e>
                        <m:r>
                          <a:rPr lang="en-GB" sz="3200" b="0" i="1" smtClean="0">
                            <a:solidFill>
                              <a:schemeClr val="tx1"/>
                            </a:solidFill>
                            <a:effectLst/>
                            <a:latin typeface="Cambria Math" panose="02040503050406030204" pitchFamily="18" charset="0"/>
                          </a:rPr>
                          <m:t>𝑛</m:t>
                        </m:r>
                      </m:e>
                    </m:func>
                    <m:r>
                      <a:rPr lang="en-GB" sz="3200" b="0" i="1" smtClean="0">
                        <a:solidFill>
                          <a:schemeClr val="tx1"/>
                        </a:solidFill>
                        <a:effectLst/>
                        <a:latin typeface="Cambria Math" panose="02040503050406030204" pitchFamily="18" charset="0"/>
                      </a:rPr>
                      <m:t>)</m:t>
                    </m:r>
                  </m:oMath>
                </a14:m>
                <a:r>
                  <a:rPr lang="en-GB" sz="3200" cap="none">
                    <a:solidFill>
                      <a:schemeClr val="tx1"/>
                    </a:solidFill>
                    <a:effectLst/>
                  </a:rPr>
                  <a:t> </a:t>
                </a:r>
                <a:r>
                  <a:rPr lang="en-ZA">
                    <a:solidFill>
                      <a:schemeClr val="tx1"/>
                    </a:solidFill>
                    <a:effectLst/>
                    <a:latin typeface="Google Sans"/>
                  </a:rPr>
                  <a:t>approach (continued)</a:t>
                </a:r>
                <a:endParaRPr lang="en-ZA"/>
              </a:p>
            </p:txBody>
          </p:sp>
        </mc:Choice>
        <mc:Fallback>
          <p:sp>
            <p:nvSpPr>
              <p:cNvPr id="2" name="Title 1">
                <a:extLst>
                  <a:ext uri="{FF2B5EF4-FFF2-40B4-BE49-F238E27FC236}">
                    <a16:creationId xmlns:a16="http://schemas.microsoft.com/office/drawing/2014/main" id="{D19E30EF-070F-675A-106A-EF7348FDD5E4}"/>
                  </a:ext>
                </a:extLst>
              </p:cNvPr>
              <p:cNvSpPr>
                <a:spLocks noGrp="1" noRot="1" noChangeAspect="1" noMove="1" noResize="1" noEditPoints="1" noAdjustHandles="1" noChangeArrowheads="1" noChangeShapeType="1" noTextEdit="1"/>
              </p:cNvSpPr>
              <p:nvPr>
                <p:ph type="title"/>
              </p:nvPr>
            </p:nvSpPr>
            <p:spPr>
              <a:xfrm>
                <a:off x="1141413" y="609601"/>
                <a:ext cx="9905998" cy="762000"/>
              </a:xfrm>
              <a:blipFill>
                <a:blip r:embed="rId2"/>
                <a:stretch>
                  <a:fillRect/>
                </a:stretch>
              </a:blipFill>
            </p:spPr>
            <p:txBody>
              <a:bodyPr/>
              <a:lstStyle/>
              <a:p>
                <a:r>
                  <a:rPr lang="en-ZA">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7B597FA-B517-6838-CE68-F2FC960B9CC6}"/>
                  </a:ext>
                </a:extLst>
              </p:cNvPr>
              <p:cNvSpPr>
                <a:spLocks noGrp="1"/>
              </p:cNvSpPr>
              <p:nvPr>
                <p:ph idx="1"/>
              </p:nvPr>
            </p:nvSpPr>
            <p:spPr>
              <a:xfrm>
                <a:off x="1131888" y="1371600"/>
                <a:ext cx="9905998" cy="5248275"/>
              </a:xfrm>
            </p:spPr>
            <p:txBody>
              <a:bodyPr>
                <a:normAutofit/>
              </a:bodyPr>
              <a:lstStyle/>
              <a:p>
                <a:r>
                  <a:rPr lang="en-GB">
                    <a:ea typeface="Cambria Math" panose="02040503050406030204" pitchFamily="18" charset="0"/>
                  </a:rPr>
                  <a:t>We therefore have a simple solution: sort the substrings by these pairs of numbers. However the standard sort algorithm has a time complexity of </a:t>
                </a:r>
                <a14:m>
                  <m:oMath xmlns:m="http://schemas.openxmlformats.org/officeDocument/2006/math">
                    <m:r>
                      <a:rPr lang="en-ZA" b="0" i="1" smtClean="0">
                        <a:latin typeface="Cambria Math" panose="02040503050406030204" pitchFamily="18" charset="0"/>
                        <a:ea typeface="Cambria Math" panose="02040503050406030204" pitchFamily="18" charset="0"/>
                      </a:rPr>
                      <m:t>𝑂</m:t>
                    </m:r>
                    <m:r>
                      <a:rPr lang="en-ZA" b="0" i="1" smtClean="0">
                        <a:latin typeface="Cambria Math" panose="02040503050406030204" pitchFamily="18" charset="0"/>
                        <a:ea typeface="Cambria Math" panose="02040503050406030204" pitchFamily="18" charset="0"/>
                      </a:rPr>
                      <m:t>(</m:t>
                    </m:r>
                    <m:r>
                      <a:rPr lang="en-ZA" b="0" i="1" smtClean="0">
                        <a:latin typeface="Cambria Math" panose="02040503050406030204" pitchFamily="18" charset="0"/>
                        <a:ea typeface="Cambria Math" panose="02040503050406030204" pitchFamily="18" charset="0"/>
                      </a:rPr>
                      <m:t>𝑛𝑙𝑜𝑔𝑛</m:t>
                    </m:r>
                  </m:oMath>
                </a14:m>
                <a:r>
                  <a:rPr lang="en-GB">
                    <a:ea typeface="Cambria Math" panose="02040503050406030204" pitchFamily="18" charset="0"/>
                  </a:rPr>
                  <a:t>) leading to an overall time complexity for the algorithm of </a:t>
                </a:r>
                <a14:m>
                  <m:oMath xmlns:m="http://schemas.openxmlformats.org/officeDocument/2006/math">
                    <m:r>
                      <a:rPr lang="en-ZA" b="0" i="1" smtClean="0">
                        <a:latin typeface="Cambria Math" panose="02040503050406030204" pitchFamily="18" charset="0"/>
                        <a:ea typeface="Cambria Math" panose="02040503050406030204" pitchFamily="18" charset="0"/>
                      </a:rPr>
                      <m:t>𝑂</m:t>
                    </m:r>
                    <m:r>
                      <a:rPr lang="en-ZA" b="0" i="1" smtClean="0">
                        <a:latin typeface="Cambria Math" panose="02040503050406030204" pitchFamily="18" charset="0"/>
                        <a:ea typeface="Cambria Math" panose="02040503050406030204" pitchFamily="18" charset="0"/>
                      </a:rPr>
                      <m:t>(</m:t>
                    </m:r>
                    <m:r>
                      <a:rPr lang="en-ZA" b="0" i="1" smtClean="0">
                        <a:latin typeface="Cambria Math" panose="02040503050406030204" pitchFamily="18" charset="0"/>
                        <a:ea typeface="Cambria Math" panose="02040503050406030204" pitchFamily="18" charset="0"/>
                      </a:rPr>
                      <m:t>𝑛</m:t>
                    </m:r>
                    <m:sSup>
                      <m:sSupPr>
                        <m:ctrlPr>
                          <a:rPr lang="en-ZA" b="0" i="1" smtClean="0">
                            <a:latin typeface="Cambria Math" panose="02040503050406030204" pitchFamily="18" charset="0"/>
                            <a:ea typeface="Cambria Math" panose="02040503050406030204" pitchFamily="18" charset="0"/>
                          </a:rPr>
                        </m:ctrlPr>
                      </m:sSupPr>
                      <m:e>
                        <m:r>
                          <a:rPr lang="en-ZA" b="0" i="1" smtClean="0">
                            <a:latin typeface="Cambria Math" panose="02040503050406030204" pitchFamily="18" charset="0"/>
                            <a:ea typeface="Cambria Math" panose="02040503050406030204" pitchFamily="18" charset="0"/>
                          </a:rPr>
                          <m:t>𝑙𝑜𝑔</m:t>
                        </m:r>
                      </m:e>
                      <m:sup>
                        <m:r>
                          <a:rPr lang="en-ZA" b="0" i="1" smtClean="0">
                            <a:latin typeface="Cambria Math" panose="02040503050406030204" pitchFamily="18" charset="0"/>
                            <a:ea typeface="Cambria Math" panose="02040503050406030204" pitchFamily="18" charset="0"/>
                          </a:rPr>
                          <m:t>2</m:t>
                        </m:r>
                      </m:sup>
                    </m:sSup>
                    <m:r>
                      <a:rPr lang="en-ZA" b="0" i="1" smtClean="0">
                        <a:latin typeface="Cambria Math" panose="02040503050406030204" pitchFamily="18" charset="0"/>
                        <a:ea typeface="Cambria Math" panose="02040503050406030204" pitchFamily="18" charset="0"/>
                      </a:rPr>
                      <m:t>𝑛</m:t>
                    </m:r>
                    <m:r>
                      <a:rPr lang="en-ZA" b="0" i="1" smtClean="0">
                        <a:latin typeface="Cambria Math" panose="02040503050406030204" pitchFamily="18" charset="0"/>
                        <a:ea typeface="Cambria Math" panose="02040503050406030204" pitchFamily="18" charset="0"/>
                      </a:rPr>
                      <m:t>)</m:t>
                    </m:r>
                  </m:oMath>
                </a14:m>
                <a:r>
                  <a:rPr lang="en-GB">
                    <a:ea typeface="Cambria Math" panose="02040503050406030204" pitchFamily="18" charset="0"/>
                  </a:rPr>
                  <a:t>. This is not fast enough.</a:t>
                </a:r>
              </a:p>
              <a:p>
                <a:r>
                  <a:rPr lang="en-GB">
                    <a:ea typeface="Cambria Math" panose="02040503050406030204" pitchFamily="18" charset="0"/>
                  </a:rPr>
                  <a:t>To sort the array in linear time during each iteration, we can use an idea similar to radix sort: sort all substrings by their second half. Then sort the substrings by their first half using a stable sort(sorting while maintaining the relative order of equal elements).</a:t>
                </a:r>
              </a:p>
              <a:p>
                <a:r>
                  <a:rPr lang="en-GB">
                    <a:ea typeface="Cambria Math" panose="02040503050406030204" pitchFamily="18" charset="0"/>
                  </a:rPr>
                  <a:t>Since we already sorted all substrings of length </a:t>
                </a: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ZA" b="0" i="1" smtClean="0">
                            <a:latin typeface="Cambria Math" panose="02040503050406030204" pitchFamily="18" charset="0"/>
                            <a:ea typeface="Cambria Math" panose="02040503050406030204" pitchFamily="18" charset="0"/>
                          </a:rPr>
                          <m:t>2</m:t>
                        </m:r>
                      </m:e>
                      <m:sup>
                        <m:r>
                          <a:rPr lang="en-ZA" b="0" i="1" smtClean="0">
                            <a:latin typeface="Cambria Math" panose="02040503050406030204" pitchFamily="18" charset="0"/>
                            <a:ea typeface="Cambria Math" panose="02040503050406030204" pitchFamily="18" charset="0"/>
                          </a:rPr>
                          <m:t>𝑘</m:t>
                        </m:r>
                        <m:r>
                          <a:rPr lang="en-ZA" b="0" i="1" smtClean="0">
                            <a:latin typeface="Cambria Math" panose="02040503050406030204" pitchFamily="18" charset="0"/>
                            <a:ea typeface="Cambria Math" panose="02040503050406030204" pitchFamily="18" charset="0"/>
                          </a:rPr>
                          <m:t>−1</m:t>
                        </m:r>
                      </m:sup>
                    </m:sSup>
                  </m:oMath>
                </a14:m>
                <a:r>
                  <a:rPr lang="en-GB">
                    <a:ea typeface="Cambria Math" panose="02040503050406030204" pitchFamily="18" charset="0"/>
                  </a:rPr>
                  <a:t> in the previous iteration of the algorithm, we can subtract </a:t>
                </a: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ZA" b="0" i="1" smtClean="0">
                            <a:latin typeface="Cambria Math" panose="02040503050406030204" pitchFamily="18" charset="0"/>
                            <a:ea typeface="Cambria Math" panose="02040503050406030204" pitchFamily="18" charset="0"/>
                          </a:rPr>
                          <m:t>2</m:t>
                        </m:r>
                      </m:e>
                      <m:sup>
                        <m:r>
                          <a:rPr lang="en-ZA" b="0" i="1" smtClean="0">
                            <a:latin typeface="Cambria Math" panose="02040503050406030204" pitchFamily="18" charset="0"/>
                            <a:ea typeface="Cambria Math" panose="02040503050406030204" pitchFamily="18" charset="0"/>
                          </a:rPr>
                          <m:t>𝑘</m:t>
                        </m:r>
                        <m:r>
                          <a:rPr lang="en-ZA" b="0" i="1" smtClean="0">
                            <a:latin typeface="Cambria Math" panose="02040503050406030204" pitchFamily="18" charset="0"/>
                            <a:ea typeface="Cambria Math" panose="02040503050406030204" pitchFamily="18" charset="0"/>
                          </a:rPr>
                          <m:t>−1</m:t>
                        </m:r>
                      </m:sup>
                    </m:sSup>
                  </m:oMath>
                </a14:m>
                <a:r>
                  <a:rPr lang="en-GB">
                    <a:ea typeface="Cambria Math" panose="02040503050406030204" pitchFamily="18" charset="0"/>
                  </a:rPr>
                  <a:t> from the </a:t>
                </a:r>
                <a14:m>
                  <m:oMath xmlns:m="http://schemas.openxmlformats.org/officeDocument/2006/math">
                    <m:r>
                      <a:rPr lang="en-ZA" b="0" i="1" smtClean="0">
                        <a:latin typeface="Cambria Math" panose="02040503050406030204" pitchFamily="18" charset="0"/>
                        <a:ea typeface="Cambria Math" panose="02040503050406030204" pitchFamily="18" charset="0"/>
                      </a:rPr>
                      <m:t>𝑝</m:t>
                    </m:r>
                  </m:oMath>
                </a14:m>
                <a:r>
                  <a:rPr lang="en-GB">
                    <a:ea typeface="Cambria Math" panose="02040503050406030204" pitchFamily="18" charset="0"/>
                  </a:rPr>
                  <a:t> array obtained in the previous iteration to obtain the substrings of length </a:t>
                </a: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ZA" b="0" i="1" smtClean="0">
                            <a:latin typeface="Cambria Math" panose="02040503050406030204" pitchFamily="18" charset="0"/>
                            <a:ea typeface="Cambria Math" panose="02040503050406030204" pitchFamily="18" charset="0"/>
                          </a:rPr>
                          <m:t>2</m:t>
                        </m:r>
                      </m:e>
                      <m:sup>
                        <m:r>
                          <a:rPr lang="en-ZA" b="0" i="1" smtClean="0">
                            <a:latin typeface="Cambria Math" panose="02040503050406030204" pitchFamily="18" charset="0"/>
                            <a:ea typeface="Cambria Math" panose="02040503050406030204" pitchFamily="18" charset="0"/>
                          </a:rPr>
                          <m:t>𝑘</m:t>
                        </m:r>
                      </m:sup>
                    </m:sSup>
                  </m:oMath>
                </a14:m>
                <a:r>
                  <a:rPr lang="en-GB">
                    <a:ea typeface="Cambria Math" panose="02040503050406030204" pitchFamily="18" charset="0"/>
                  </a:rPr>
                  <a:t> sorted by the second half.</a:t>
                </a:r>
              </a:p>
              <a:p>
                <a:r>
                  <a:rPr lang="en-GB">
                    <a:ea typeface="Cambria Math" panose="02040503050406030204" pitchFamily="18" charset="0"/>
                  </a:rPr>
                  <a:t>We now need to sort the substrings by their first half using a stable sort. This can be done using counting sort.</a:t>
                </a:r>
              </a:p>
              <a:p>
                <a:r>
                  <a:rPr lang="en-GB">
                    <a:ea typeface="Cambria Math" panose="02040503050406030204" pitchFamily="18" charset="0"/>
                  </a:rPr>
                  <a:t>We can then determine the equivalence classes of each substring by iterating through the </a:t>
                </a:r>
                <a14:m>
                  <m:oMath xmlns:m="http://schemas.openxmlformats.org/officeDocument/2006/math">
                    <m:r>
                      <a:rPr lang="en-ZA" b="0" i="1" smtClean="0">
                        <a:latin typeface="Cambria Math" panose="02040503050406030204" pitchFamily="18" charset="0"/>
                        <a:ea typeface="Cambria Math" panose="02040503050406030204" pitchFamily="18" charset="0"/>
                      </a:rPr>
                      <m:t>𝑝</m:t>
                    </m:r>
                  </m:oMath>
                </a14:m>
                <a:r>
                  <a:rPr lang="en-GB">
                    <a:ea typeface="Cambria Math" panose="02040503050406030204" pitchFamily="18" charset="0"/>
                  </a:rPr>
                  <a:t> array and comparing neighbouring pairs.</a:t>
                </a:r>
              </a:p>
            </p:txBody>
          </p:sp>
        </mc:Choice>
        <mc:Fallback>
          <p:sp>
            <p:nvSpPr>
              <p:cNvPr id="3" name="Content Placeholder 2">
                <a:extLst>
                  <a:ext uri="{FF2B5EF4-FFF2-40B4-BE49-F238E27FC236}">
                    <a16:creationId xmlns:a16="http://schemas.microsoft.com/office/drawing/2014/main" id="{97B597FA-B517-6838-CE68-F2FC960B9CC6}"/>
                  </a:ext>
                </a:extLst>
              </p:cNvPr>
              <p:cNvSpPr>
                <a:spLocks noGrp="1" noRot="1" noChangeAspect="1" noMove="1" noResize="1" noEditPoints="1" noAdjustHandles="1" noChangeArrowheads="1" noChangeShapeType="1" noTextEdit="1"/>
              </p:cNvSpPr>
              <p:nvPr>
                <p:ph idx="1"/>
              </p:nvPr>
            </p:nvSpPr>
            <p:spPr>
              <a:xfrm>
                <a:off x="1131888" y="1371600"/>
                <a:ext cx="9905998" cy="5248275"/>
              </a:xfrm>
              <a:blipFill>
                <a:blip r:embed="rId3"/>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101504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A40BC-13B7-3A11-4BE6-9C4F7A79C83F}"/>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0B8CE018-15CC-113F-F494-BF567A4A735A}"/>
                  </a:ext>
                </a:extLst>
              </p:cNvPr>
              <p:cNvSpPr>
                <a:spLocks noGrp="1"/>
              </p:cNvSpPr>
              <p:nvPr>
                <p:ph type="title"/>
              </p:nvPr>
            </p:nvSpPr>
            <p:spPr>
              <a:xfrm>
                <a:off x="1141413" y="238125"/>
                <a:ext cx="9905998" cy="514350"/>
              </a:xfrm>
            </p:spPr>
            <p:txBody>
              <a:bodyPr>
                <a:normAutofit fontScale="90000"/>
              </a:bodyPr>
              <a:lstStyle/>
              <a:p>
                <a14:m>
                  <m:oMath xmlns:m="http://schemas.openxmlformats.org/officeDocument/2006/math">
                    <m:r>
                      <a:rPr lang="en-GB" sz="3200" b="0" i="1" smtClean="0">
                        <a:solidFill>
                          <a:schemeClr val="tx1"/>
                        </a:solidFill>
                        <a:effectLst/>
                        <a:latin typeface="Cambria Math" panose="02040503050406030204" pitchFamily="18" charset="0"/>
                      </a:rPr>
                      <m:t>𝑂</m:t>
                    </m:r>
                    <m:r>
                      <a:rPr lang="en-GB" sz="3200" b="0" i="1" smtClean="0">
                        <a:solidFill>
                          <a:schemeClr val="tx1"/>
                        </a:solidFill>
                        <a:effectLst/>
                        <a:latin typeface="Cambria Math" panose="02040503050406030204" pitchFamily="18" charset="0"/>
                      </a:rPr>
                      <m:t>(</m:t>
                    </m:r>
                    <m:r>
                      <a:rPr lang="en-GB" sz="3200" b="0" i="1" smtClean="0">
                        <a:solidFill>
                          <a:schemeClr val="tx1"/>
                        </a:solidFill>
                        <a:effectLst/>
                        <a:latin typeface="Cambria Math" panose="02040503050406030204" pitchFamily="18" charset="0"/>
                      </a:rPr>
                      <m:t>𝑛</m:t>
                    </m:r>
                    <m:func>
                      <m:funcPr>
                        <m:ctrlPr>
                          <a:rPr lang="en-GB" sz="3200" b="0" i="1" smtClean="0">
                            <a:solidFill>
                              <a:schemeClr val="tx1"/>
                            </a:solidFill>
                            <a:effectLst/>
                            <a:latin typeface="Cambria Math" panose="02040503050406030204" pitchFamily="18" charset="0"/>
                          </a:rPr>
                        </m:ctrlPr>
                      </m:funcPr>
                      <m:fName>
                        <m:r>
                          <m:rPr>
                            <m:sty m:val="p"/>
                          </m:rPr>
                          <a:rPr lang="en-GB" sz="3200" b="0" i="0" smtClean="0">
                            <a:solidFill>
                              <a:schemeClr val="tx1"/>
                            </a:solidFill>
                            <a:effectLst/>
                            <a:latin typeface="Cambria Math" panose="02040503050406030204" pitchFamily="18" charset="0"/>
                          </a:rPr>
                          <m:t>log</m:t>
                        </m:r>
                      </m:fName>
                      <m:e>
                        <m:r>
                          <a:rPr lang="en-GB" sz="3200" b="0" i="1" smtClean="0">
                            <a:solidFill>
                              <a:schemeClr val="tx1"/>
                            </a:solidFill>
                            <a:effectLst/>
                            <a:latin typeface="Cambria Math" panose="02040503050406030204" pitchFamily="18" charset="0"/>
                          </a:rPr>
                          <m:t>𝑛</m:t>
                        </m:r>
                      </m:e>
                    </m:func>
                    <m:r>
                      <a:rPr lang="en-GB" sz="3200" b="0" i="1" smtClean="0">
                        <a:solidFill>
                          <a:schemeClr val="tx1"/>
                        </a:solidFill>
                        <a:effectLst/>
                        <a:latin typeface="Cambria Math" panose="02040503050406030204" pitchFamily="18" charset="0"/>
                      </a:rPr>
                      <m:t>)</m:t>
                    </m:r>
                  </m:oMath>
                </a14:m>
                <a:r>
                  <a:rPr lang="en-GB" sz="3200" cap="none">
                    <a:solidFill>
                      <a:schemeClr val="tx1"/>
                    </a:solidFill>
                    <a:effectLst/>
                  </a:rPr>
                  <a:t> </a:t>
                </a:r>
                <a:r>
                  <a:rPr lang="en-ZA">
                    <a:solidFill>
                      <a:schemeClr val="tx1"/>
                    </a:solidFill>
                    <a:effectLst/>
                    <a:latin typeface="Google Sans"/>
                  </a:rPr>
                  <a:t>approach C++ implementation (continued)</a:t>
                </a:r>
                <a:endParaRPr lang="en-ZA"/>
              </a:p>
            </p:txBody>
          </p:sp>
        </mc:Choice>
        <mc:Fallback>
          <p:sp>
            <p:nvSpPr>
              <p:cNvPr id="2" name="Title 1">
                <a:extLst>
                  <a:ext uri="{FF2B5EF4-FFF2-40B4-BE49-F238E27FC236}">
                    <a16:creationId xmlns:a16="http://schemas.microsoft.com/office/drawing/2014/main" id="{0B8CE018-15CC-113F-F494-BF567A4A735A}"/>
                  </a:ext>
                </a:extLst>
              </p:cNvPr>
              <p:cNvSpPr>
                <a:spLocks noGrp="1" noRot="1" noChangeAspect="1" noMove="1" noResize="1" noEditPoints="1" noAdjustHandles="1" noChangeArrowheads="1" noChangeShapeType="1" noTextEdit="1"/>
              </p:cNvSpPr>
              <p:nvPr>
                <p:ph type="title"/>
              </p:nvPr>
            </p:nvSpPr>
            <p:spPr>
              <a:xfrm>
                <a:off x="1141413" y="238125"/>
                <a:ext cx="9905998" cy="514350"/>
              </a:xfrm>
              <a:blipFill>
                <a:blip r:embed="rId2"/>
                <a:stretch>
                  <a:fillRect/>
                </a:stretch>
              </a:blipFill>
            </p:spPr>
            <p:txBody>
              <a:bodyPr/>
              <a:lstStyle/>
              <a:p>
                <a:r>
                  <a:rPr lang="en-ZA">
                    <a:noFill/>
                  </a:rPr>
                  <a:t> </a:t>
                </a:r>
              </a:p>
            </p:txBody>
          </p:sp>
        </mc:Fallback>
      </mc:AlternateContent>
      <p:sp>
        <p:nvSpPr>
          <p:cNvPr id="3" name="Content Placeholder 2">
            <a:extLst>
              <a:ext uri="{FF2B5EF4-FFF2-40B4-BE49-F238E27FC236}">
                <a16:creationId xmlns:a16="http://schemas.microsoft.com/office/drawing/2014/main" id="{AC579C97-3421-9A24-4524-5E70F197608E}"/>
              </a:ext>
            </a:extLst>
          </p:cNvPr>
          <p:cNvSpPr>
            <a:spLocks noGrp="1"/>
          </p:cNvSpPr>
          <p:nvPr>
            <p:ph idx="1"/>
          </p:nvPr>
        </p:nvSpPr>
        <p:spPr>
          <a:xfrm>
            <a:off x="1131888" y="876300"/>
            <a:ext cx="9905998" cy="5981700"/>
          </a:xfrm>
        </p:spPr>
        <p:txBody>
          <a:bodyPr>
            <a:normAutofit fontScale="47500" lnSpcReduction="20000"/>
          </a:bodyPr>
          <a:lstStyle/>
          <a:p>
            <a:pPr marL="0" indent="0">
              <a:buNone/>
            </a:pPr>
            <a:r>
              <a:rPr lang="en-ZA" sz="1800">
                <a:solidFill>
                  <a:srgbClr val="FFFFFF"/>
                </a:solidFill>
                <a:effectLst/>
                <a:latin typeface="Courier New" panose="02070309020205020404" pitchFamily="49" charset="0"/>
              </a:rPr>
              <a:t>	vector</a:t>
            </a:r>
            <a:r>
              <a:rPr lang="en-ZA" sz="1800">
                <a:solidFill>
                  <a:srgbClr val="FFCC00"/>
                </a:solidFill>
                <a:effectLst/>
                <a:latin typeface="Courier New" panose="02070309020205020404" pitchFamily="49" charset="0"/>
              </a:rPr>
              <a:t>&lt;</a:t>
            </a:r>
            <a:r>
              <a:rPr lang="en-ZA" sz="1800" b="1">
                <a:solidFill>
                  <a:srgbClr val="00FFFF"/>
                </a:solidFill>
                <a:effectLst/>
                <a:latin typeface="Courier New" panose="02070309020205020404" pitchFamily="49" charset="0"/>
              </a:rPr>
              <a:t>int</a:t>
            </a:r>
            <a:r>
              <a:rPr lang="en-ZA" sz="1800">
                <a:solidFill>
                  <a:srgbClr val="FFCC00"/>
                </a:solidFill>
                <a:effectLst/>
                <a:latin typeface="Courier New" panose="02070309020205020404" pitchFamily="49" charset="0"/>
              </a:rPr>
              <a:t>&gt;</a:t>
            </a:r>
            <a:r>
              <a:rPr lang="en-ZA" sz="1800">
                <a:solidFill>
                  <a:srgbClr val="FFFFFF"/>
                </a:solidFill>
                <a:effectLst/>
                <a:latin typeface="Courier New" panose="02070309020205020404" pitchFamily="49" charset="0"/>
              </a:rPr>
              <a:t> pn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cn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n</a:t>
            </a:r>
            <a:r>
              <a:rPr lang="en-ZA" sz="1800">
                <a:solidFill>
                  <a:srgbClr val="FFCC00"/>
                </a:solidFill>
                <a:effectLst/>
                <a:latin typeface="Courier New" panose="02070309020205020404" pitchFamily="49" charset="0"/>
              </a:rPr>
              <a:t>);</a:t>
            </a:r>
            <a:endParaRPr lang="en-ZA" sz="1800">
              <a:solidFill>
                <a:srgbClr val="FFFFFF"/>
              </a:solidFill>
              <a:effectLst/>
              <a:latin typeface="Courier New" panose="02070309020205020404" pitchFamily="49" charset="0"/>
            </a:endParaRPr>
          </a:p>
          <a:p>
            <a:pPr marL="0" indent="0">
              <a:buNone/>
            </a:pPr>
            <a:r>
              <a:rPr lang="en-ZA" sz="1800" b="1">
                <a:solidFill>
                  <a:srgbClr val="FF6600"/>
                </a:solidFill>
                <a:effectLst/>
                <a:latin typeface="Courier New" panose="02070309020205020404" pitchFamily="49" charset="0"/>
              </a:rPr>
              <a:t>	for</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b="1">
                <a:solidFill>
                  <a:srgbClr val="00FFFF"/>
                </a:solidFill>
                <a:effectLst/>
                <a:latin typeface="Courier New" panose="02070309020205020404" pitchFamily="49" charset="0"/>
              </a:rPr>
              <a:t>int</a:t>
            </a:r>
            <a:r>
              <a:rPr lang="en-ZA" sz="1800">
                <a:solidFill>
                  <a:srgbClr val="FFFFFF"/>
                </a:solidFill>
                <a:effectLst/>
                <a:latin typeface="Courier New" panose="02070309020205020404" pitchFamily="49" charset="0"/>
              </a:rPr>
              <a:t> h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8000"/>
                </a:solidFill>
                <a:effectLst/>
                <a:latin typeface="Courier New" panose="02070309020205020404" pitchFamily="49" charset="0"/>
              </a:rPr>
              <a:t>0</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8000"/>
                </a:solidFill>
                <a:effectLst/>
                <a:latin typeface="Courier New" panose="02070309020205020404" pitchFamily="49" charset="0"/>
              </a:rPr>
              <a:t>1</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&lt;&lt;</a:t>
            </a:r>
            <a:r>
              <a:rPr lang="en-ZA" sz="1800">
                <a:solidFill>
                  <a:srgbClr val="FFFFFF"/>
                </a:solidFill>
                <a:effectLst/>
                <a:latin typeface="Courier New" panose="02070309020205020404" pitchFamily="49" charset="0"/>
              </a:rPr>
              <a:t> h</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&lt;</a:t>
            </a:r>
            <a:r>
              <a:rPr lang="en-ZA" sz="1800">
                <a:solidFill>
                  <a:srgbClr val="FFFFFF"/>
                </a:solidFill>
                <a:effectLst/>
                <a:latin typeface="Courier New" panose="02070309020205020404" pitchFamily="49" charset="0"/>
              </a:rPr>
              <a:t> 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h</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b="1">
                <a:solidFill>
                  <a:srgbClr val="FFFFFF"/>
                </a:solidFill>
                <a:effectLst/>
                <a:latin typeface="Courier New" panose="02070309020205020404" pitchFamily="49" charset="0"/>
              </a:rPr>
              <a:t>		</a:t>
            </a:r>
            <a:r>
              <a:rPr lang="en-ZA" sz="1800" b="1">
                <a:solidFill>
                  <a:srgbClr val="FF6600"/>
                </a:solidFill>
                <a:effectLst/>
                <a:latin typeface="Courier New" panose="02070309020205020404" pitchFamily="49" charset="0"/>
              </a:rPr>
              <a:t>for</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b="1">
                <a:solidFill>
                  <a:srgbClr val="00FFFF"/>
                </a:solidFill>
                <a:effectLst/>
                <a:latin typeface="Courier New" panose="02070309020205020404" pitchFamily="49" charset="0"/>
              </a:rPr>
              <a:t>int</a:t>
            </a:r>
            <a:r>
              <a:rPr lang="en-ZA" sz="1800">
                <a:solidFill>
                  <a:srgbClr val="FFFFFF"/>
                </a:solidFill>
                <a:effectLst/>
                <a:latin typeface="Courier New" panose="02070309020205020404" pitchFamily="49" charset="0"/>
              </a:rPr>
              <a:t> i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8000"/>
                </a:solidFill>
                <a:effectLst/>
                <a:latin typeface="Courier New" panose="02070309020205020404" pitchFamily="49" charset="0"/>
              </a:rPr>
              <a:t>0</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i </a:t>
            </a:r>
            <a:r>
              <a:rPr lang="en-ZA" sz="1800">
                <a:solidFill>
                  <a:srgbClr val="FFCC00"/>
                </a:solidFill>
                <a:effectLst/>
                <a:latin typeface="Courier New" panose="02070309020205020404" pitchFamily="49" charset="0"/>
              </a:rPr>
              <a:t>&lt;</a:t>
            </a:r>
            <a:r>
              <a:rPr lang="en-ZA" sz="1800">
                <a:solidFill>
                  <a:srgbClr val="FFFFFF"/>
                </a:solidFill>
                <a:effectLst/>
                <a:latin typeface="Courier New" panose="02070309020205020404" pitchFamily="49" charset="0"/>
              </a:rPr>
              <a:t> 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FFFF"/>
                </a:solidFill>
                <a:effectLst/>
                <a:latin typeface="Courier New" panose="02070309020205020404" pitchFamily="49" charset="0"/>
              </a:rPr>
              <a:t>			pn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p</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8000"/>
                </a:solidFill>
                <a:effectLst/>
                <a:latin typeface="Courier New" panose="02070309020205020404" pitchFamily="49" charset="0"/>
              </a:rPr>
              <a:t>1</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&lt;&lt;</a:t>
            </a:r>
            <a:r>
              <a:rPr lang="en-ZA" sz="1800">
                <a:solidFill>
                  <a:srgbClr val="FFFFFF"/>
                </a:solidFill>
                <a:effectLst/>
                <a:latin typeface="Courier New" panose="02070309020205020404" pitchFamily="49" charset="0"/>
              </a:rPr>
              <a:t> h</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b="1">
                <a:solidFill>
                  <a:srgbClr val="FFFFFF"/>
                </a:solidFill>
                <a:effectLst/>
                <a:latin typeface="Courier New" panose="02070309020205020404" pitchFamily="49" charset="0"/>
              </a:rPr>
              <a:t>			</a:t>
            </a:r>
            <a:r>
              <a:rPr lang="en-ZA" sz="1800" b="1">
                <a:solidFill>
                  <a:srgbClr val="FF6600"/>
                </a:solidFill>
                <a:effectLst/>
                <a:latin typeface="Courier New" panose="02070309020205020404" pitchFamily="49" charset="0"/>
              </a:rPr>
              <a:t>if</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pn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&lt;</a:t>
            </a:r>
            <a:r>
              <a:rPr lang="en-ZA" sz="1800">
                <a:solidFill>
                  <a:srgbClr val="FFFFFF"/>
                </a:solidFill>
                <a:effectLst/>
                <a:latin typeface="Courier New" panose="02070309020205020404" pitchFamily="49" charset="0"/>
              </a:rPr>
              <a:t> </a:t>
            </a:r>
            <a:r>
              <a:rPr lang="en-ZA" sz="1800">
                <a:solidFill>
                  <a:srgbClr val="FF8000"/>
                </a:solidFill>
                <a:effectLst/>
                <a:latin typeface="Courier New" panose="02070309020205020404" pitchFamily="49" charset="0"/>
              </a:rPr>
              <a:t>0</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FFFF"/>
                </a:solidFill>
                <a:effectLst/>
                <a:latin typeface="Courier New" panose="02070309020205020404" pitchFamily="49" charset="0"/>
              </a:rPr>
              <a:t>				pn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CC00"/>
                </a:solidFill>
                <a:effectLst/>
                <a:latin typeface="Courier New" panose="02070309020205020404" pitchFamily="49" charset="0"/>
              </a:rPr>
              <a:t>		}</a:t>
            </a:r>
            <a:r>
              <a:rPr lang="en-ZA" sz="1800">
                <a:solidFill>
                  <a:srgbClr val="FFFFFF"/>
                </a:solidFill>
                <a:effectLst/>
                <a:latin typeface="Courier New" panose="02070309020205020404" pitchFamily="49" charset="0"/>
              </a:rPr>
              <a:t> </a:t>
            </a:r>
          </a:p>
          <a:p>
            <a:pPr marL="0" indent="0">
              <a:buNone/>
            </a:pPr>
            <a:r>
              <a:rPr lang="en-ZA" sz="1800">
                <a:solidFill>
                  <a:srgbClr val="FFFFFF"/>
                </a:solidFill>
                <a:effectLst/>
                <a:latin typeface="Courier New" panose="02070309020205020404" pitchFamily="49" charset="0"/>
              </a:rPr>
              <a:t>		fill</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cnt</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begin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cnt</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begin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classes</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8000"/>
                </a:solidFill>
                <a:effectLst/>
                <a:latin typeface="Courier New" panose="02070309020205020404" pitchFamily="49" charset="0"/>
              </a:rPr>
              <a:t>0</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b="1">
                <a:solidFill>
                  <a:srgbClr val="FF6600"/>
                </a:solidFill>
                <a:effectLst/>
                <a:latin typeface="Courier New" panose="02070309020205020404" pitchFamily="49" charset="0"/>
              </a:rPr>
              <a:t>		for</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b="1">
                <a:solidFill>
                  <a:srgbClr val="00FFFF"/>
                </a:solidFill>
                <a:effectLst/>
                <a:latin typeface="Courier New" panose="02070309020205020404" pitchFamily="49" charset="0"/>
              </a:rPr>
              <a:t>int</a:t>
            </a:r>
            <a:r>
              <a:rPr lang="en-ZA" sz="1800">
                <a:solidFill>
                  <a:srgbClr val="FFFFFF"/>
                </a:solidFill>
                <a:effectLst/>
                <a:latin typeface="Courier New" panose="02070309020205020404" pitchFamily="49" charset="0"/>
              </a:rPr>
              <a:t> i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8000"/>
                </a:solidFill>
                <a:effectLst/>
                <a:latin typeface="Courier New" panose="02070309020205020404" pitchFamily="49" charset="0"/>
              </a:rPr>
              <a:t>0</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i </a:t>
            </a:r>
            <a:r>
              <a:rPr lang="en-ZA" sz="1800">
                <a:solidFill>
                  <a:srgbClr val="FFCC00"/>
                </a:solidFill>
                <a:effectLst/>
                <a:latin typeface="Courier New" panose="02070309020205020404" pitchFamily="49" charset="0"/>
              </a:rPr>
              <a:t>&lt;</a:t>
            </a:r>
            <a:r>
              <a:rPr lang="en-ZA" sz="1800">
                <a:solidFill>
                  <a:srgbClr val="FFFFFF"/>
                </a:solidFill>
                <a:effectLst/>
                <a:latin typeface="Courier New" panose="02070309020205020404" pitchFamily="49" charset="0"/>
              </a:rPr>
              <a:t> 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FFFF"/>
                </a:solidFill>
                <a:effectLst/>
                <a:latin typeface="Courier New" panose="02070309020205020404" pitchFamily="49" charset="0"/>
              </a:rPr>
              <a:t>			cnt</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c</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pn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b="1">
                <a:solidFill>
                  <a:srgbClr val="FF6600"/>
                </a:solidFill>
                <a:effectLst/>
                <a:latin typeface="Courier New" panose="02070309020205020404" pitchFamily="49" charset="0"/>
              </a:rPr>
              <a:t>		for</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b="1">
                <a:solidFill>
                  <a:srgbClr val="00FFFF"/>
                </a:solidFill>
                <a:effectLst/>
                <a:latin typeface="Courier New" panose="02070309020205020404" pitchFamily="49" charset="0"/>
              </a:rPr>
              <a:t>int</a:t>
            </a:r>
            <a:r>
              <a:rPr lang="en-ZA" sz="1800">
                <a:solidFill>
                  <a:srgbClr val="FFFFFF"/>
                </a:solidFill>
                <a:effectLst/>
                <a:latin typeface="Courier New" panose="02070309020205020404" pitchFamily="49" charset="0"/>
              </a:rPr>
              <a:t> i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8000"/>
                </a:solidFill>
                <a:effectLst/>
                <a:latin typeface="Courier New" panose="02070309020205020404" pitchFamily="49" charset="0"/>
              </a:rPr>
              <a:t>1</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i </a:t>
            </a:r>
            <a:r>
              <a:rPr lang="en-ZA" sz="1800">
                <a:solidFill>
                  <a:srgbClr val="FFCC00"/>
                </a:solidFill>
                <a:effectLst/>
                <a:latin typeface="Courier New" panose="02070309020205020404" pitchFamily="49" charset="0"/>
              </a:rPr>
              <a:t>&lt;</a:t>
            </a:r>
            <a:r>
              <a:rPr lang="en-ZA" sz="1800">
                <a:solidFill>
                  <a:srgbClr val="FFFFFF"/>
                </a:solidFill>
                <a:effectLst/>
                <a:latin typeface="Courier New" panose="02070309020205020404" pitchFamily="49" charset="0"/>
              </a:rPr>
              <a:t> classes</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FFFF"/>
                </a:solidFill>
                <a:effectLst/>
                <a:latin typeface="Courier New" panose="02070309020205020404" pitchFamily="49" charset="0"/>
              </a:rPr>
              <a:t>			cnt</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cnt</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i</a:t>
            </a:r>
            <a:r>
              <a:rPr lang="en-ZA" sz="1800">
                <a:solidFill>
                  <a:srgbClr val="FFCC00"/>
                </a:solidFill>
                <a:effectLst/>
                <a:latin typeface="Courier New" panose="02070309020205020404" pitchFamily="49" charset="0"/>
              </a:rPr>
              <a:t>-</a:t>
            </a:r>
            <a:r>
              <a:rPr lang="en-ZA" sz="1800">
                <a:solidFill>
                  <a:srgbClr val="FF8000"/>
                </a:solidFill>
                <a:effectLst/>
                <a:latin typeface="Courier New" panose="02070309020205020404" pitchFamily="49" charset="0"/>
              </a:rPr>
              <a:t>1</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b="1">
                <a:solidFill>
                  <a:srgbClr val="FF6600"/>
                </a:solidFill>
                <a:effectLst/>
                <a:latin typeface="Courier New" panose="02070309020205020404" pitchFamily="49" charset="0"/>
              </a:rPr>
              <a:t>		for</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b="1">
                <a:solidFill>
                  <a:srgbClr val="00FFFF"/>
                </a:solidFill>
                <a:effectLst/>
                <a:latin typeface="Courier New" panose="02070309020205020404" pitchFamily="49" charset="0"/>
              </a:rPr>
              <a:t>int</a:t>
            </a:r>
            <a:r>
              <a:rPr lang="en-ZA" sz="1800">
                <a:solidFill>
                  <a:srgbClr val="FFFFFF"/>
                </a:solidFill>
                <a:effectLst/>
                <a:latin typeface="Courier New" panose="02070309020205020404" pitchFamily="49" charset="0"/>
              </a:rPr>
              <a:t> i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n</a:t>
            </a:r>
            <a:r>
              <a:rPr lang="en-ZA" sz="1800">
                <a:solidFill>
                  <a:srgbClr val="FFCC00"/>
                </a:solidFill>
                <a:effectLst/>
                <a:latin typeface="Courier New" panose="02070309020205020404" pitchFamily="49" charset="0"/>
              </a:rPr>
              <a:t>-</a:t>
            </a:r>
            <a:r>
              <a:rPr lang="en-ZA" sz="1800">
                <a:solidFill>
                  <a:srgbClr val="FF8000"/>
                </a:solidFill>
                <a:effectLst/>
                <a:latin typeface="Courier New" panose="02070309020205020404" pitchFamily="49" charset="0"/>
              </a:rPr>
              <a:t>1</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i </a:t>
            </a:r>
            <a:r>
              <a:rPr lang="en-ZA" sz="1800">
                <a:solidFill>
                  <a:srgbClr val="FFCC00"/>
                </a:solidFill>
                <a:effectLst/>
                <a:latin typeface="Courier New" panose="02070309020205020404" pitchFamily="49" charset="0"/>
              </a:rPr>
              <a:t>&gt;=</a:t>
            </a:r>
            <a:r>
              <a:rPr lang="en-ZA" sz="1800">
                <a:solidFill>
                  <a:srgbClr val="FFFFFF"/>
                </a:solidFill>
                <a:effectLst/>
                <a:latin typeface="Courier New" panose="02070309020205020404" pitchFamily="49" charset="0"/>
              </a:rPr>
              <a:t> </a:t>
            </a:r>
            <a:r>
              <a:rPr lang="en-ZA" sz="1800">
                <a:solidFill>
                  <a:srgbClr val="FF8000"/>
                </a:solidFill>
                <a:effectLst/>
                <a:latin typeface="Courier New" panose="02070309020205020404" pitchFamily="49" charset="0"/>
              </a:rPr>
              <a:t>0</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FFFF"/>
                </a:solidFill>
                <a:effectLst/>
                <a:latin typeface="Courier New" panose="02070309020205020404" pitchFamily="49" charset="0"/>
              </a:rPr>
              <a:t>			p</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cnt</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c</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pn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pn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FFFF"/>
                </a:solidFill>
                <a:effectLst/>
                <a:latin typeface="Courier New" panose="02070309020205020404" pitchFamily="49" charset="0"/>
              </a:rPr>
              <a:t>		cn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p</a:t>
            </a:r>
            <a:r>
              <a:rPr lang="en-ZA" sz="1800">
                <a:solidFill>
                  <a:srgbClr val="FFCC00"/>
                </a:solidFill>
                <a:effectLst/>
                <a:latin typeface="Courier New" panose="02070309020205020404" pitchFamily="49" charset="0"/>
              </a:rPr>
              <a:t>[</a:t>
            </a:r>
            <a:r>
              <a:rPr lang="en-ZA" sz="1800">
                <a:solidFill>
                  <a:srgbClr val="FF8000"/>
                </a:solidFill>
                <a:effectLst/>
                <a:latin typeface="Courier New" panose="02070309020205020404" pitchFamily="49" charset="0"/>
              </a:rPr>
              <a:t>0</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8000"/>
                </a:solidFill>
                <a:effectLst/>
                <a:latin typeface="Courier New" panose="02070309020205020404" pitchFamily="49" charset="0"/>
              </a:rPr>
              <a:t>0</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FFFF"/>
                </a:solidFill>
                <a:effectLst/>
                <a:latin typeface="Courier New" panose="02070309020205020404" pitchFamily="49" charset="0"/>
              </a:rPr>
              <a:t>		classes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8000"/>
                </a:solidFill>
                <a:effectLst/>
                <a:latin typeface="Courier New" panose="02070309020205020404" pitchFamily="49" charset="0"/>
              </a:rPr>
              <a:t>1</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b="1">
                <a:solidFill>
                  <a:srgbClr val="FF6600"/>
                </a:solidFill>
                <a:effectLst/>
                <a:latin typeface="Courier New" panose="02070309020205020404" pitchFamily="49" charset="0"/>
              </a:rPr>
              <a:t>		for</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b="1">
                <a:solidFill>
                  <a:srgbClr val="00FFFF"/>
                </a:solidFill>
                <a:effectLst/>
                <a:latin typeface="Courier New" panose="02070309020205020404" pitchFamily="49" charset="0"/>
              </a:rPr>
              <a:t>int</a:t>
            </a:r>
            <a:r>
              <a:rPr lang="en-ZA" sz="1800">
                <a:solidFill>
                  <a:srgbClr val="FFFFFF"/>
                </a:solidFill>
                <a:effectLst/>
                <a:latin typeface="Courier New" panose="02070309020205020404" pitchFamily="49" charset="0"/>
              </a:rPr>
              <a:t> i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8000"/>
                </a:solidFill>
                <a:effectLst/>
                <a:latin typeface="Courier New" panose="02070309020205020404" pitchFamily="49" charset="0"/>
              </a:rPr>
              <a:t>1</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i </a:t>
            </a:r>
            <a:r>
              <a:rPr lang="en-ZA" sz="1800">
                <a:solidFill>
                  <a:srgbClr val="FFCC00"/>
                </a:solidFill>
                <a:effectLst/>
                <a:latin typeface="Courier New" panose="02070309020205020404" pitchFamily="49" charset="0"/>
              </a:rPr>
              <a:t>&lt;</a:t>
            </a:r>
            <a:r>
              <a:rPr lang="en-ZA" sz="1800">
                <a:solidFill>
                  <a:srgbClr val="FFFFFF"/>
                </a:solidFill>
                <a:effectLst/>
                <a:latin typeface="Courier New" panose="02070309020205020404" pitchFamily="49" charset="0"/>
              </a:rPr>
              <a:t> 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FFFF"/>
                </a:solidFill>
                <a:effectLst/>
                <a:latin typeface="Courier New" panose="02070309020205020404" pitchFamily="49" charset="0"/>
              </a:rPr>
              <a:t>			pair</a:t>
            </a:r>
            <a:r>
              <a:rPr lang="en-ZA" sz="1800">
                <a:solidFill>
                  <a:srgbClr val="FFCC00"/>
                </a:solidFill>
                <a:effectLst/>
                <a:latin typeface="Courier New" panose="02070309020205020404" pitchFamily="49" charset="0"/>
              </a:rPr>
              <a:t>&lt;</a:t>
            </a:r>
            <a:r>
              <a:rPr lang="en-ZA" sz="1800" b="1">
                <a:solidFill>
                  <a:srgbClr val="00FFFF"/>
                </a:solidFill>
                <a:effectLst/>
                <a:latin typeface="Courier New" panose="02070309020205020404" pitchFamily="49" charset="0"/>
              </a:rPr>
              <a:t>int</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b="1">
                <a:solidFill>
                  <a:srgbClr val="00FFFF"/>
                </a:solidFill>
                <a:effectLst/>
                <a:latin typeface="Courier New" panose="02070309020205020404" pitchFamily="49" charset="0"/>
              </a:rPr>
              <a:t>int</a:t>
            </a:r>
            <a:r>
              <a:rPr lang="en-ZA" sz="1800">
                <a:solidFill>
                  <a:srgbClr val="FFCC00"/>
                </a:solidFill>
                <a:effectLst/>
                <a:latin typeface="Courier New" panose="02070309020205020404" pitchFamily="49" charset="0"/>
              </a:rPr>
              <a:t>&gt;</a:t>
            </a:r>
            <a:r>
              <a:rPr lang="en-ZA" sz="1800">
                <a:solidFill>
                  <a:srgbClr val="FFFFFF"/>
                </a:solidFill>
                <a:effectLst/>
                <a:latin typeface="Courier New" panose="02070309020205020404" pitchFamily="49" charset="0"/>
              </a:rPr>
              <a:t> cur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c</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p</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c</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p</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8000"/>
                </a:solidFill>
                <a:effectLst/>
                <a:latin typeface="Courier New" panose="02070309020205020404" pitchFamily="49" charset="0"/>
              </a:rPr>
              <a:t>1</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&lt;&lt;</a:t>
            </a:r>
            <a:r>
              <a:rPr lang="en-ZA" sz="1800">
                <a:solidFill>
                  <a:srgbClr val="FFFFFF"/>
                </a:solidFill>
                <a:effectLst/>
                <a:latin typeface="Courier New" panose="02070309020205020404" pitchFamily="49" charset="0"/>
              </a:rPr>
              <a:t> h</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FFFF"/>
                </a:solidFill>
                <a:effectLst/>
                <a:latin typeface="Courier New" panose="02070309020205020404" pitchFamily="49" charset="0"/>
              </a:rPr>
              <a:t>			pair</a:t>
            </a:r>
            <a:r>
              <a:rPr lang="en-ZA" sz="1800">
                <a:solidFill>
                  <a:srgbClr val="FFCC00"/>
                </a:solidFill>
                <a:effectLst/>
                <a:latin typeface="Courier New" panose="02070309020205020404" pitchFamily="49" charset="0"/>
              </a:rPr>
              <a:t>&lt;</a:t>
            </a:r>
            <a:r>
              <a:rPr lang="en-ZA" sz="1800" b="1">
                <a:solidFill>
                  <a:srgbClr val="00FFFF"/>
                </a:solidFill>
                <a:effectLst/>
                <a:latin typeface="Courier New" panose="02070309020205020404" pitchFamily="49" charset="0"/>
              </a:rPr>
              <a:t>int</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b="1">
                <a:solidFill>
                  <a:srgbClr val="00FFFF"/>
                </a:solidFill>
                <a:effectLst/>
                <a:latin typeface="Courier New" panose="02070309020205020404" pitchFamily="49" charset="0"/>
              </a:rPr>
              <a:t>int</a:t>
            </a:r>
            <a:r>
              <a:rPr lang="en-ZA" sz="1800">
                <a:solidFill>
                  <a:srgbClr val="FFCC00"/>
                </a:solidFill>
                <a:effectLst/>
                <a:latin typeface="Courier New" panose="02070309020205020404" pitchFamily="49" charset="0"/>
              </a:rPr>
              <a:t>&gt;</a:t>
            </a:r>
            <a:r>
              <a:rPr lang="en-ZA" sz="1800">
                <a:solidFill>
                  <a:srgbClr val="FFFFFF"/>
                </a:solidFill>
                <a:effectLst/>
                <a:latin typeface="Courier New" panose="02070309020205020404" pitchFamily="49" charset="0"/>
              </a:rPr>
              <a:t> prev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c</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p</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i</a:t>
            </a:r>
            <a:r>
              <a:rPr lang="en-ZA" sz="1800">
                <a:solidFill>
                  <a:srgbClr val="FFCC00"/>
                </a:solidFill>
                <a:effectLst/>
                <a:latin typeface="Courier New" panose="02070309020205020404" pitchFamily="49" charset="0"/>
              </a:rPr>
              <a:t>-</a:t>
            </a:r>
            <a:r>
              <a:rPr lang="en-ZA" sz="1800">
                <a:solidFill>
                  <a:srgbClr val="FF8000"/>
                </a:solidFill>
                <a:effectLst/>
                <a:latin typeface="Courier New" panose="02070309020205020404" pitchFamily="49" charset="0"/>
              </a:rPr>
              <a:t>1</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c</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p</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i</a:t>
            </a:r>
            <a:r>
              <a:rPr lang="en-ZA" sz="1800">
                <a:solidFill>
                  <a:srgbClr val="FFCC00"/>
                </a:solidFill>
                <a:effectLst/>
                <a:latin typeface="Courier New" panose="02070309020205020404" pitchFamily="49" charset="0"/>
              </a:rPr>
              <a:t>-</a:t>
            </a:r>
            <a:r>
              <a:rPr lang="en-ZA" sz="1800">
                <a:solidFill>
                  <a:srgbClr val="FF8000"/>
                </a:solidFill>
                <a:effectLst/>
                <a:latin typeface="Courier New" panose="02070309020205020404" pitchFamily="49" charset="0"/>
              </a:rPr>
              <a:t>1</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8000"/>
                </a:solidFill>
                <a:effectLst/>
                <a:latin typeface="Courier New" panose="02070309020205020404" pitchFamily="49" charset="0"/>
              </a:rPr>
              <a:t>1</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&lt;&lt;</a:t>
            </a:r>
            <a:r>
              <a:rPr lang="en-ZA" sz="1800">
                <a:solidFill>
                  <a:srgbClr val="FFFFFF"/>
                </a:solidFill>
                <a:effectLst/>
                <a:latin typeface="Courier New" panose="02070309020205020404" pitchFamily="49" charset="0"/>
              </a:rPr>
              <a:t> h</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b="1">
                <a:solidFill>
                  <a:srgbClr val="FF6600"/>
                </a:solidFill>
                <a:effectLst/>
                <a:latin typeface="Courier New" panose="02070309020205020404" pitchFamily="49" charset="0"/>
              </a:rPr>
              <a:t>			if</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cur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prev</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classes</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FFFF"/>
                </a:solidFill>
                <a:effectLst/>
                <a:latin typeface="Courier New" panose="02070309020205020404" pitchFamily="49" charset="0"/>
              </a:rPr>
              <a:t>			cn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p</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i</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classes </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r>
              <a:rPr lang="en-ZA" sz="1800">
                <a:solidFill>
                  <a:srgbClr val="FF8000"/>
                </a:solidFill>
                <a:effectLst/>
                <a:latin typeface="Courier New" panose="02070309020205020404" pitchFamily="49" charset="0"/>
              </a:rPr>
              <a:t>1</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CC00"/>
                </a:solidFill>
                <a:effectLst/>
                <a:latin typeface="Courier New" panose="02070309020205020404" pitchFamily="49" charset="0"/>
              </a:rPr>
              <a:t>		}</a:t>
            </a:r>
            <a:r>
              <a:rPr lang="en-ZA" sz="1800">
                <a:solidFill>
                  <a:srgbClr val="FFFFFF"/>
                </a:solidFill>
                <a:effectLst/>
                <a:latin typeface="Courier New" panose="02070309020205020404" pitchFamily="49" charset="0"/>
              </a:rPr>
              <a:t> </a:t>
            </a:r>
          </a:p>
          <a:p>
            <a:pPr marL="0" indent="0">
              <a:buNone/>
            </a:pPr>
            <a:r>
              <a:rPr lang="en-ZA" sz="1800">
                <a:solidFill>
                  <a:srgbClr val="FFFFFF"/>
                </a:solidFill>
                <a:effectLst/>
                <a:latin typeface="Courier New" panose="02070309020205020404" pitchFamily="49" charset="0"/>
              </a:rPr>
              <a:t>		c</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swap</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cn</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CC00"/>
                </a:solidFill>
                <a:effectLst/>
                <a:latin typeface="Courier New" panose="02070309020205020404" pitchFamily="49" charset="0"/>
              </a:rPr>
              <a:t>	}</a:t>
            </a:r>
            <a:r>
              <a:rPr lang="en-ZA" sz="1800">
                <a:solidFill>
                  <a:srgbClr val="FFFFFF"/>
                </a:solidFill>
                <a:effectLst/>
                <a:latin typeface="Courier New" panose="02070309020205020404" pitchFamily="49" charset="0"/>
              </a:rPr>
              <a:t> </a:t>
            </a:r>
          </a:p>
          <a:p>
            <a:pPr marL="0" indent="0">
              <a:buNone/>
            </a:pPr>
            <a:r>
              <a:rPr lang="en-ZA" sz="1800" b="1">
                <a:solidFill>
                  <a:srgbClr val="FF6600"/>
                </a:solidFill>
                <a:effectLst/>
                <a:latin typeface="Courier New" panose="02070309020205020404" pitchFamily="49" charset="0"/>
              </a:rPr>
              <a:t>	return</a:t>
            </a:r>
            <a:r>
              <a:rPr lang="en-ZA" sz="1800">
                <a:solidFill>
                  <a:srgbClr val="FFFFFF"/>
                </a:solidFill>
                <a:effectLst/>
                <a:latin typeface="Courier New" panose="02070309020205020404" pitchFamily="49" charset="0"/>
              </a:rPr>
              <a:t> p</a:t>
            </a:r>
            <a:r>
              <a:rPr lang="en-ZA" sz="1800">
                <a:solidFill>
                  <a:srgbClr val="FFCC00"/>
                </a:solidFill>
                <a:effectLst/>
                <a:latin typeface="Courier New" panose="02070309020205020404" pitchFamily="49" charset="0"/>
              </a:rPr>
              <a:t>;</a:t>
            </a:r>
            <a:r>
              <a:rPr lang="en-ZA" sz="1800">
                <a:solidFill>
                  <a:srgbClr val="FFFFFF"/>
                </a:solidFill>
                <a:effectLst/>
                <a:latin typeface="Courier New" panose="02070309020205020404" pitchFamily="49" charset="0"/>
              </a:rPr>
              <a:t> </a:t>
            </a:r>
          </a:p>
          <a:p>
            <a:pPr marL="0" indent="0">
              <a:buNone/>
            </a:pPr>
            <a:r>
              <a:rPr lang="en-ZA" sz="1800">
                <a:solidFill>
                  <a:srgbClr val="FFCC00"/>
                </a:solidFill>
                <a:effectLst/>
                <a:latin typeface="Courier New" panose="02070309020205020404" pitchFamily="49" charset="0"/>
              </a:rPr>
              <a:t>}</a:t>
            </a:r>
            <a:endParaRPr lang="en-ZA" sz="1600">
              <a:effectLst/>
            </a:endParaRPr>
          </a:p>
        </p:txBody>
      </p:sp>
    </p:spTree>
    <p:extLst>
      <p:ext uri="{BB962C8B-B14F-4D97-AF65-F5344CB8AC3E}">
        <p14:creationId xmlns:p14="http://schemas.microsoft.com/office/powerpoint/2010/main" val="344526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B88B0-7226-52F0-8D65-395BFBABB851}"/>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95580A08-29E4-C117-BE63-C67F92CBB750}"/>
                  </a:ext>
                </a:extLst>
              </p:cNvPr>
              <p:cNvSpPr>
                <a:spLocks noGrp="1"/>
              </p:cNvSpPr>
              <p:nvPr>
                <p:ph type="title"/>
              </p:nvPr>
            </p:nvSpPr>
            <p:spPr>
              <a:xfrm>
                <a:off x="1141413" y="609601"/>
                <a:ext cx="9905998" cy="762000"/>
              </a:xfrm>
            </p:spPr>
            <p:txBody>
              <a:bodyPr/>
              <a:lstStyle/>
              <a:p>
                <a14:m>
                  <m:oMath xmlns:m="http://schemas.openxmlformats.org/officeDocument/2006/math">
                    <m:r>
                      <a:rPr lang="en-GB" sz="3200" b="0" i="1" smtClean="0">
                        <a:solidFill>
                          <a:schemeClr val="tx1"/>
                        </a:solidFill>
                        <a:effectLst/>
                        <a:latin typeface="Cambria Math" panose="02040503050406030204" pitchFamily="18" charset="0"/>
                      </a:rPr>
                      <m:t>𝑂</m:t>
                    </m:r>
                    <m:r>
                      <a:rPr lang="en-GB" sz="3200" b="0" i="1" smtClean="0">
                        <a:solidFill>
                          <a:schemeClr val="tx1"/>
                        </a:solidFill>
                        <a:effectLst/>
                        <a:latin typeface="Cambria Math" panose="02040503050406030204" pitchFamily="18" charset="0"/>
                      </a:rPr>
                      <m:t>(</m:t>
                    </m:r>
                    <m:r>
                      <a:rPr lang="en-GB" sz="3200" b="0" i="1" smtClean="0">
                        <a:solidFill>
                          <a:schemeClr val="tx1"/>
                        </a:solidFill>
                        <a:effectLst/>
                        <a:latin typeface="Cambria Math" panose="02040503050406030204" pitchFamily="18" charset="0"/>
                      </a:rPr>
                      <m:t>𝑛</m:t>
                    </m:r>
                    <m:func>
                      <m:funcPr>
                        <m:ctrlPr>
                          <a:rPr lang="en-GB" sz="3200" b="0" i="1" smtClean="0">
                            <a:solidFill>
                              <a:schemeClr val="tx1"/>
                            </a:solidFill>
                            <a:effectLst/>
                            <a:latin typeface="Cambria Math" panose="02040503050406030204" pitchFamily="18" charset="0"/>
                          </a:rPr>
                        </m:ctrlPr>
                      </m:funcPr>
                      <m:fName>
                        <m:r>
                          <m:rPr>
                            <m:sty m:val="p"/>
                          </m:rPr>
                          <a:rPr lang="en-GB" sz="3200" b="0" i="0" smtClean="0">
                            <a:solidFill>
                              <a:schemeClr val="tx1"/>
                            </a:solidFill>
                            <a:effectLst/>
                            <a:latin typeface="Cambria Math" panose="02040503050406030204" pitchFamily="18" charset="0"/>
                          </a:rPr>
                          <m:t>log</m:t>
                        </m:r>
                      </m:fName>
                      <m:e>
                        <m:r>
                          <a:rPr lang="en-GB" sz="3200" b="0" i="1" smtClean="0">
                            <a:solidFill>
                              <a:schemeClr val="tx1"/>
                            </a:solidFill>
                            <a:effectLst/>
                            <a:latin typeface="Cambria Math" panose="02040503050406030204" pitchFamily="18" charset="0"/>
                          </a:rPr>
                          <m:t>𝑛</m:t>
                        </m:r>
                      </m:e>
                    </m:func>
                    <m:r>
                      <a:rPr lang="en-GB" sz="3200" b="0" i="1" smtClean="0">
                        <a:solidFill>
                          <a:schemeClr val="tx1"/>
                        </a:solidFill>
                        <a:effectLst/>
                        <a:latin typeface="Cambria Math" panose="02040503050406030204" pitchFamily="18" charset="0"/>
                      </a:rPr>
                      <m:t>)</m:t>
                    </m:r>
                  </m:oMath>
                </a14:m>
                <a:r>
                  <a:rPr lang="en-GB" sz="3200" cap="none">
                    <a:solidFill>
                      <a:schemeClr val="tx1"/>
                    </a:solidFill>
                    <a:effectLst/>
                  </a:rPr>
                  <a:t> </a:t>
                </a:r>
                <a:r>
                  <a:rPr lang="en-ZA">
                    <a:solidFill>
                      <a:schemeClr val="tx1"/>
                    </a:solidFill>
                    <a:effectLst/>
                    <a:latin typeface="Google Sans"/>
                  </a:rPr>
                  <a:t>approach (continued)</a:t>
                </a:r>
                <a:endParaRPr lang="en-ZA"/>
              </a:p>
            </p:txBody>
          </p:sp>
        </mc:Choice>
        <mc:Fallback>
          <p:sp>
            <p:nvSpPr>
              <p:cNvPr id="2" name="Title 1">
                <a:extLst>
                  <a:ext uri="{FF2B5EF4-FFF2-40B4-BE49-F238E27FC236}">
                    <a16:creationId xmlns:a16="http://schemas.microsoft.com/office/drawing/2014/main" id="{95580A08-29E4-C117-BE63-C67F92CBB750}"/>
                  </a:ext>
                </a:extLst>
              </p:cNvPr>
              <p:cNvSpPr>
                <a:spLocks noGrp="1" noRot="1" noChangeAspect="1" noMove="1" noResize="1" noEditPoints="1" noAdjustHandles="1" noChangeArrowheads="1" noChangeShapeType="1" noTextEdit="1"/>
              </p:cNvSpPr>
              <p:nvPr>
                <p:ph type="title"/>
              </p:nvPr>
            </p:nvSpPr>
            <p:spPr>
              <a:xfrm>
                <a:off x="1141413" y="609601"/>
                <a:ext cx="9905998" cy="762000"/>
              </a:xfrm>
              <a:blipFill>
                <a:blip r:embed="rId2"/>
                <a:stretch>
                  <a:fillRect/>
                </a:stretch>
              </a:blipFill>
            </p:spPr>
            <p:txBody>
              <a:bodyPr/>
              <a:lstStyle/>
              <a:p>
                <a:r>
                  <a:rPr lang="en-ZA">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4BE031D-5C9B-3A76-FC44-CDDC28323E8A}"/>
                  </a:ext>
                </a:extLst>
              </p:cNvPr>
              <p:cNvSpPr>
                <a:spLocks noGrp="1"/>
              </p:cNvSpPr>
              <p:nvPr>
                <p:ph idx="1"/>
              </p:nvPr>
            </p:nvSpPr>
            <p:spPr>
              <a:xfrm>
                <a:off x="1131888" y="1371600"/>
                <a:ext cx="9905998" cy="5248275"/>
              </a:xfrm>
            </p:spPr>
            <p:txBody>
              <a:bodyPr>
                <a:normAutofit/>
              </a:bodyPr>
              <a:lstStyle/>
              <a:p>
                <a:r>
                  <a:rPr lang="en-GB">
                    <a:ea typeface="Cambria Math" panose="02040503050406030204" pitchFamily="18" charset="0"/>
                  </a:rPr>
                  <a:t>We create a temporary </a:t>
                </a:r>
                <a14:m>
                  <m:oMath xmlns:m="http://schemas.openxmlformats.org/officeDocument/2006/math">
                    <m:r>
                      <a:rPr lang="en-GB" b="0" i="1" smtClean="0">
                        <a:latin typeface="Cambria Math" panose="02040503050406030204" pitchFamily="18" charset="0"/>
                        <a:ea typeface="Cambria Math" panose="02040503050406030204" pitchFamily="18" charset="0"/>
                      </a:rPr>
                      <m:t>𝑝𝑛</m:t>
                    </m:r>
                  </m:oMath>
                </a14:m>
                <a:r>
                  <a:rPr lang="en-GB">
                    <a:ea typeface="Cambria Math" panose="02040503050406030204" pitchFamily="18" charset="0"/>
                  </a:rPr>
                  <a:t> array that initially stores all substrings of length </a:t>
                </a: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2</m:t>
                        </m:r>
                      </m:e>
                      <m:sup>
                        <m:r>
                          <a:rPr lang="en-GB" b="0" i="1" smtClean="0">
                            <a:latin typeface="Cambria Math" panose="02040503050406030204" pitchFamily="18" charset="0"/>
                            <a:ea typeface="Cambria Math" panose="02040503050406030204" pitchFamily="18" charset="0"/>
                          </a:rPr>
                          <m:t>𝑘</m:t>
                        </m:r>
                      </m:sup>
                    </m:sSup>
                  </m:oMath>
                </a14:m>
                <a:r>
                  <a:rPr lang="en-GB">
                    <a:ea typeface="Cambria Math" panose="02040503050406030204" pitchFamily="18" charset="0"/>
                  </a:rPr>
                  <a:t> sorted by their second half.</a:t>
                </a:r>
              </a:p>
              <a:p>
                <a:r>
                  <a:rPr lang="en-GB">
                    <a:ea typeface="Cambria Math" panose="02040503050406030204" pitchFamily="18" charset="0"/>
                  </a:rPr>
                  <a:t>We then sort the substrings using counting sort by counting the number of substrings of each equivalence class.</a:t>
                </a:r>
              </a:p>
              <a:p>
                <a:r>
                  <a:rPr lang="en-GB">
                    <a:ea typeface="Cambria Math" panose="02040503050406030204" pitchFamily="18" charset="0"/>
                  </a:rPr>
                  <a:t>We then create a temporary </a:t>
                </a:r>
                <a14:m>
                  <m:oMath xmlns:m="http://schemas.openxmlformats.org/officeDocument/2006/math">
                    <m:r>
                      <a:rPr lang="en-ZA" b="0" i="1" smtClean="0">
                        <a:latin typeface="Cambria Math" panose="02040503050406030204" pitchFamily="18" charset="0"/>
                        <a:ea typeface="Cambria Math" panose="02040503050406030204" pitchFamily="18" charset="0"/>
                      </a:rPr>
                      <m:t>𝑐𝑛</m:t>
                    </m:r>
                  </m:oMath>
                </a14:m>
                <a:r>
                  <a:rPr lang="en-GB">
                    <a:ea typeface="Cambria Math" panose="02040503050406030204" pitchFamily="18" charset="0"/>
                  </a:rPr>
                  <a:t> array which will store the equivalence classes for the current iteration. We determine the equivalence class of each substring by comparing the pairs of equivalence classes of consecutive substrings.</a:t>
                </a:r>
              </a:p>
              <a:p>
                <a:r>
                  <a:rPr lang="en-GB">
                    <a:ea typeface="Cambria Math" panose="02040503050406030204" pitchFamily="18" charset="0"/>
                  </a:rPr>
                  <a:t>The </a:t>
                </a:r>
                <a14:m>
                  <m:oMath xmlns:m="http://schemas.openxmlformats.org/officeDocument/2006/math">
                    <m:r>
                      <a:rPr lang="en-ZA" b="0" i="1" smtClean="0">
                        <a:latin typeface="Cambria Math" panose="02040503050406030204" pitchFamily="18" charset="0"/>
                        <a:ea typeface="Cambria Math" panose="02040503050406030204" pitchFamily="18" charset="0"/>
                      </a:rPr>
                      <m:t>𝑐</m:t>
                    </m:r>
                  </m:oMath>
                </a14:m>
                <a:r>
                  <a:rPr lang="en-GB">
                    <a:ea typeface="Cambria Math" panose="02040503050406030204" pitchFamily="18" charset="0"/>
                  </a:rPr>
                  <a:t> array is then replaced by the </a:t>
                </a:r>
                <a14:m>
                  <m:oMath xmlns:m="http://schemas.openxmlformats.org/officeDocument/2006/math">
                    <m:r>
                      <a:rPr lang="en-ZA" b="0" i="1" smtClean="0">
                        <a:latin typeface="Cambria Math" panose="02040503050406030204" pitchFamily="18" charset="0"/>
                        <a:ea typeface="Cambria Math" panose="02040503050406030204" pitchFamily="18" charset="0"/>
                      </a:rPr>
                      <m:t>𝑐𝑛</m:t>
                    </m:r>
                  </m:oMath>
                </a14:m>
                <a:r>
                  <a:rPr lang="en-GB">
                    <a:ea typeface="Cambria Math" panose="02040503050406030204" pitchFamily="18" charset="0"/>
                  </a:rPr>
                  <a:t> array to store the equivalence classes of all subsrings of length </a:t>
                </a: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ZA" b="0" i="1" smtClean="0">
                            <a:latin typeface="Cambria Math" panose="02040503050406030204" pitchFamily="18" charset="0"/>
                            <a:ea typeface="Cambria Math" panose="02040503050406030204" pitchFamily="18" charset="0"/>
                          </a:rPr>
                          <m:t>2</m:t>
                        </m:r>
                      </m:e>
                      <m:sup>
                        <m:r>
                          <a:rPr lang="en-ZA" b="0" i="1" smtClean="0">
                            <a:latin typeface="Cambria Math" panose="02040503050406030204" pitchFamily="18" charset="0"/>
                            <a:ea typeface="Cambria Math" panose="02040503050406030204" pitchFamily="18" charset="0"/>
                          </a:rPr>
                          <m:t>𝑘</m:t>
                        </m:r>
                      </m:sup>
                    </m:sSup>
                  </m:oMath>
                </a14:m>
                <a:r>
                  <a:rPr lang="en-GB">
                    <a:ea typeface="Cambria Math" panose="02040503050406030204" pitchFamily="18" charset="0"/>
                  </a:rPr>
                  <a:t>.</a:t>
                </a:r>
              </a:p>
              <a:p>
                <a:pPr marL="36900" indent="0">
                  <a:buNone/>
                </a:pPr>
                <a:endParaRPr lang="en-GB">
                  <a:ea typeface="Cambria Math" panose="02040503050406030204" pitchFamily="18" charset="0"/>
                </a:endParaRPr>
              </a:p>
            </p:txBody>
          </p:sp>
        </mc:Choice>
        <mc:Fallback>
          <p:sp>
            <p:nvSpPr>
              <p:cNvPr id="3" name="Content Placeholder 2">
                <a:extLst>
                  <a:ext uri="{FF2B5EF4-FFF2-40B4-BE49-F238E27FC236}">
                    <a16:creationId xmlns:a16="http://schemas.microsoft.com/office/drawing/2014/main" id="{84BE031D-5C9B-3A76-FC44-CDDC28323E8A}"/>
                  </a:ext>
                </a:extLst>
              </p:cNvPr>
              <p:cNvSpPr>
                <a:spLocks noGrp="1" noRot="1" noChangeAspect="1" noMove="1" noResize="1" noEditPoints="1" noAdjustHandles="1" noChangeArrowheads="1" noChangeShapeType="1" noTextEdit="1"/>
              </p:cNvSpPr>
              <p:nvPr>
                <p:ph idx="1"/>
              </p:nvPr>
            </p:nvSpPr>
            <p:spPr>
              <a:xfrm>
                <a:off x="1131888" y="1371600"/>
                <a:ext cx="9905998" cy="5248275"/>
              </a:xfrm>
              <a:blipFill>
                <a:blip r:embed="rId3"/>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180464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37C7B-77C9-E7F7-2B4D-A4CE6ECCABD6}"/>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0A33A236-6627-9979-771E-120A713FBA3E}"/>
                  </a:ext>
                </a:extLst>
              </p:cNvPr>
              <p:cNvSpPr>
                <a:spLocks noGrp="1"/>
              </p:cNvSpPr>
              <p:nvPr>
                <p:ph type="title"/>
              </p:nvPr>
            </p:nvSpPr>
            <p:spPr>
              <a:xfrm>
                <a:off x="1141413" y="609601"/>
                <a:ext cx="9905998" cy="762000"/>
              </a:xfrm>
            </p:spPr>
            <p:txBody>
              <a:bodyPr/>
              <a:lstStyle/>
              <a:p>
                <a14:m>
                  <m:oMath xmlns:m="http://schemas.openxmlformats.org/officeDocument/2006/math">
                    <m:r>
                      <a:rPr lang="en-GB" sz="3200" b="0" i="1" smtClean="0">
                        <a:solidFill>
                          <a:schemeClr val="tx1"/>
                        </a:solidFill>
                        <a:effectLst/>
                        <a:latin typeface="Cambria Math" panose="02040503050406030204" pitchFamily="18" charset="0"/>
                      </a:rPr>
                      <m:t>𝑂</m:t>
                    </m:r>
                    <m:r>
                      <a:rPr lang="en-GB" sz="3200" b="0" i="1" smtClean="0">
                        <a:solidFill>
                          <a:schemeClr val="tx1"/>
                        </a:solidFill>
                        <a:effectLst/>
                        <a:latin typeface="Cambria Math" panose="02040503050406030204" pitchFamily="18" charset="0"/>
                      </a:rPr>
                      <m:t>(</m:t>
                    </m:r>
                    <m:r>
                      <a:rPr lang="en-GB" sz="3200" b="0" i="1" smtClean="0">
                        <a:solidFill>
                          <a:schemeClr val="tx1"/>
                        </a:solidFill>
                        <a:effectLst/>
                        <a:latin typeface="Cambria Math" panose="02040503050406030204" pitchFamily="18" charset="0"/>
                      </a:rPr>
                      <m:t>𝑛</m:t>
                    </m:r>
                    <m:func>
                      <m:funcPr>
                        <m:ctrlPr>
                          <a:rPr lang="en-GB" sz="3200" b="0" i="1" smtClean="0">
                            <a:solidFill>
                              <a:schemeClr val="tx1"/>
                            </a:solidFill>
                            <a:effectLst/>
                            <a:latin typeface="Cambria Math" panose="02040503050406030204" pitchFamily="18" charset="0"/>
                          </a:rPr>
                        </m:ctrlPr>
                      </m:funcPr>
                      <m:fName>
                        <m:r>
                          <m:rPr>
                            <m:sty m:val="p"/>
                          </m:rPr>
                          <a:rPr lang="en-GB" sz="3200" b="0" i="0" smtClean="0">
                            <a:solidFill>
                              <a:schemeClr val="tx1"/>
                            </a:solidFill>
                            <a:effectLst/>
                            <a:latin typeface="Cambria Math" panose="02040503050406030204" pitchFamily="18" charset="0"/>
                          </a:rPr>
                          <m:t>log</m:t>
                        </m:r>
                      </m:fName>
                      <m:e>
                        <m:r>
                          <a:rPr lang="en-GB" sz="3200" b="0" i="1" smtClean="0">
                            <a:solidFill>
                              <a:schemeClr val="tx1"/>
                            </a:solidFill>
                            <a:effectLst/>
                            <a:latin typeface="Cambria Math" panose="02040503050406030204" pitchFamily="18" charset="0"/>
                          </a:rPr>
                          <m:t>𝑛</m:t>
                        </m:r>
                      </m:e>
                    </m:func>
                    <m:r>
                      <a:rPr lang="en-GB" sz="3200" b="0" i="1" smtClean="0">
                        <a:solidFill>
                          <a:schemeClr val="tx1"/>
                        </a:solidFill>
                        <a:effectLst/>
                        <a:latin typeface="Cambria Math" panose="02040503050406030204" pitchFamily="18" charset="0"/>
                      </a:rPr>
                      <m:t>)</m:t>
                    </m:r>
                  </m:oMath>
                </a14:m>
                <a:r>
                  <a:rPr lang="en-GB" sz="3200" cap="none">
                    <a:solidFill>
                      <a:schemeClr val="tx1"/>
                    </a:solidFill>
                    <a:effectLst/>
                  </a:rPr>
                  <a:t> </a:t>
                </a:r>
                <a:r>
                  <a:rPr lang="en-ZA">
                    <a:solidFill>
                      <a:schemeClr val="tx1"/>
                    </a:solidFill>
                    <a:effectLst/>
                    <a:latin typeface="Google Sans"/>
                  </a:rPr>
                  <a:t>approach (continued)</a:t>
                </a:r>
                <a:endParaRPr lang="en-ZA"/>
              </a:p>
            </p:txBody>
          </p:sp>
        </mc:Choice>
        <mc:Fallback>
          <p:sp>
            <p:nvSpPr>
              <p:cNvPr id="2" name="Title 1">
                <a:extLst>
                  <a:ext uri="{FF2B5EF4-FFF2-40B4-BE49-F238E27FC236}">
                    <a16:creationId xmlns:a16="http://schemas.microsoft.com/office/drawing/2014/main" id="{0A33A236-6627-9979-771E-120A713FBA3E}"/>
                  </a:ext>
                </a:extLst>
              </p:cNvPr>
              <p:cNvSpPr>
                <a:spLocks noGrp="1" noRot="1" noChangeAspect="1" noMove="1" noResize="1" noEditPoints="1" noAdjustHandles="1" noChangeArrowheads="1" noChangeShapeType="1" noTextEdit="1"/>
              </p:cNvSpPr>
              <p:nvPr>
                <p:ph type="title"/>
              </p:nvPr>
            </p:nvSpPr>
            <p:spPr>
              <a:xfrm>
                <a:off x="1141413" y="609601"/>
                <a:ext cx="9905998" cy="762000"/>
              </a:xfrm>
              <a:blipFill>
                <a:blip r:embed="rId2"/>
                <a:stretch>
                  <a:fillRect/>
                </a:stretch>
              </a:blipFill>
            </p:spPr>
            <p:txBody>
              <a:bodyPr/>
              <a:lstStyle/>
              <a:p>
                <a:r>
                  <a:rPr lang="en-ZA">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9508071-7136-73FB-ADBC-5B9DC28AB568}"/>
                  </a:ext>
                </a:extLst>
              </p:cNvPr>
              <p:cNvSpPr>
                <a:spLocks noGrp="1"/>
              </p:cNvSpPr>
              <p:nvPr>
                <p:ph idx="1"/>
              </p:nvPr>
            </p:nvSpPr>
            <p:spPr>
              <a:xfrm>
                <a:off x="1143001" y="1371600"/>
                <a:ext cx="9905998" cy="3562350"/>
              </a:xfrm>
            </p:spPr>
            <p:txBody>
              <a:bodyPr>
                <a:normAutofit fontScale="92500" lnSpcReduction="10000"/>
              </a:bodyPr>
              <a:lstStyle/>
              <a:p>
                <a:r>
                  <a:rPr lang="en-GB">
                    <a:ea typeface="Cambria Math" panose="02040503050406030204" pitchFamily="18" charset="0"/>
                  </a:rPr>
                  <a:t>The algorithm takes </a:t>
                </a:r>
                <a14:m>
                  <m:oMath xmlns:m="http://schemas.openxmlformats.org/officeDocument/2006/math">
                    <m:r>
                      <a:rPr lang="en-GB" b="0" i="1" smtClean="0">
                        <a:latin typeface="Cambria Math" panose="02040503050406030204" pitchFamily="18" charset="0"/>
                        <a:ea typeface="Cambria Math" panose="02040503050406030204" pitchFamily="18" charset="0"/>
                      </a:rPr>
                      <m:t>𝑂</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log</m:t>
                        </m:r>
                      </m:fName>
                      <m:e>
                        <m:r>
                          <a:rPr lang="en-GB" b="0" i="1" smtClean="0">
                            <a:latin typeface="Cambria Math" panose="02040503050406030204" pitchFamily="18" charset="0"/>
                            <a:ea typeface="Cambria Math" panose="02040503050406030204" pitchFamily="18" charset="0"/>
                          </a:rPr>
                          <m:t>𝑛</m:t>
                        </m:r>
                      </m:e>
                    </m:func>
                    <m:r>
                      <a:rPr lang="en-GB" b="0" i="0" smtClean="0">
                        <a:latin typeface="Cambria Math" panose="02040503050406030204" pitchFamily="18" charset="0"/>
                        <a:ea typeface="Cambria Math" panose="02040503050406030204" pitchFamily="18" charset="0"/>
                      </a:rPr>
                      <m:t>)</m:t>
                    </m:r>
                  </m:oMath>
                </a14:m>
                <a:r>
                  <a:rPr lang="en-GB">
                    <a:ea typeface="Cambria Math" panose="02040503050406030204" pitchFamily="18" charset="0"/>
                  </a:rPr>
                  <a:t> time and uses </a:t>
                </a:r>
                <a14:m>
                  <m:oMath xmlns:m="http://schemas.openxmlformats.org/officeDocument/2006/math">
                    <m:r>
                      <a:rPr lang="en-GB" b="0" i="1" smtClean="0">
                        <a:latin typeface="Cambria Math" panose="02040503050406030204" pitchFamily="18" charset="0"/>
                        <a:ea typeface="Cambria Math" panose="02040503050406030204" pitchFamily="18" charset="0"/>
                      </a:rPr>
                      <m:t>𝑂</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m:t>
                    </m:r>
                  </m:oMath>
                </a14:m>
                <a:r>
                  <a:rPr lang="en-GB">
                    <a:ea typeface="Cambria Math" panose="02040503050406030204" pitchFamily="18" charset="0"/>
                  </a:rPr>
                  <a:t> memory.</a:t>
                </a:r>
              </a:p>
              <a:p>
                <a:r>
                  <a:rPr lang="en-GB">
                    <a:ea typeface="Cambria Math" panose="02040503050406030204" pitchFamily="18" charset="0"/>
                  </a:rPr>
                  <a:t>The set of all ASCII values was used in this example for simplicity. A smaller set of characters can be used if not all ASCII characters are needed (e.g. only lowercase letters). However, the performance difference would be minimal as the character set only matters for the </a:t>
                </a:r>
                <a14:m>
                  <m:oMath xmlns:m="http://schemas.openxmlformats.org/officeDocument/2006/math">
                    <m:r>
                      <a:rPr lang="en-GB" b="0" i="1" smtClean="0">
                        <a:latin typeface="Cambria Math" panose="02040503050406030204" pitchFamily="18" charset="0"/>
                        <a:ea typeface="Cambria Math" panose="02040503050406030204" pitchFamily="18" charset="0"/>
                      </a:rPr>
                      <m:t>0</m:t>
                    </m:r>
                  </m:oMath>
                </a14:m>
                <a:r>
                  <a:rPr lang="en-GB">
                    <a:ea typeface="Cambria Math" panose="02040503050406030204" pitchFamily="18" charset="0"/>
                  </a:rPr>
                  <a:t>-th iteration of the algorithm. All subsequent iterations depend only on the equivalence classes.</a:t>
                </a:r>
              </a:p>
              <a:p>
                <a:r>
                  <a:rPr lang="en-GB">
                    <a:ea typeface="Cambria Math" panose="02040503050406030204" pitchFamily="18" charset="0"/>
                  </a:rPr>
                  <a:t>The algorithm implementation described only sorts cyclic shifts. To determine the suffix array of a string we can use the following function:</a:t>
                </a:r>
              </a:p>
              <a:p>
                <a:endParaRPr lang="en-GB">
                  <a:ea typeface="Cambria Math" panose="02040503050406030204" pitchFamily="18" charset="0"/>
                </a:endParaRPr>
              </a:p>
              <a:p>
                <a:pPr marL="36900" indent="0">
                  <a:buNone/>
                </a:pPr>
                <a:r>
                  <a:rPr lang="en-GB">
                    <a:ea typeface="Cambria Math" panose="02040503050406030204" pitchFamily="18" charset="0"/>
                  </a:rPr>
                  <a:t>	</a:t>
                </a:r>
              </a:p>
              <a:p>
                <a:endParaRPr lang="en-GB">
                  <a:ea typeface="Cambria Math" panose="02040503050406030204" pitchFamily="18" charset="0"/>
                </a:endParaRPr>
              </a:p>
            </p:txBody>
          </p:sp>
        </mc:Choice>
        <mc:Fallback>
          <p:sp>
            <p:nvSpPr>
              <p:cNvPr id="3" name="Content Placeholder 2">
                <a:extLst>
                  <a:ext uri="{FF2B5EF4-FFF2-40B4-BE49-F238E27FC236}">
                    <a16:creationId xmlns:a16="http://schemas.microsoft.com/office/drawing/2014/main" id="{D9508071-7136-73FB-ADBC-5B9DC28AB568}"/>
                  </a:ext>
                </a:extLst>
              </p:cNvPr>
              <p:cNvSpPr>
                <a:spLocks noGrp="1" noRot="1" noChangeAspect="1" noMove="1" noResize="1" noEditPoints="1" noAdjustHandles="1" noChangeArrowheads="1" noChangeShapeType="1" noTextEdit="1"/>
              </p:cNvSpPr>
              <p:nvPr>
                <p:ph idx="1"/>
              </p:nvPr>
            </p:nvSpPr>
            <p:spPr>
              <a:xfrm>
                <a:off x="1143001" y="1371600"/>
                <a:ext cx="9905998" cy="3562350"/>
              </a:xfrm>
              <a:blipFill>
                <a:blip r:embed="rId3"/>
                <a:stretch>
                  <a:fillRect/>
                </a:stretch>
              </a:blipFill>
            </p:spPr>
            <p:txBody>
              <a:bodyPr/>
              <a:lstStyle/>
              <a:p>
                <a:r>
                  <a:rPr lang="en-ZA">
                    <a:noFill/>
                  </a:rPr>
                  <a:t> </a:t>
                </a:r>
              </a:p>
            </p:txBody>
          </p:sp>
        </mc:Fallback>
      </mc:AlternateContent>
      <p:sp>
        <p:nvSpPr>
          <p:cNvPr id="4" name="TextBox 3">
            <a:extLst>
              <a:ext uri="{FF2B5EF4-FFF2-40B4-BE49-F238E27FC236}">
                <a16:creationId xmlns:a16="http://schemas.microsoft.com/office/drawing/2014/main" id="{99D18E70-BB05-E2A1-71E9-1FFBA574D386}"/>
              </a:ext>
            </a:extLst>
          </p:cNvPr>
          <p:cNvSpPr txBox="1"/>
          <p:nvPr/>
        </p:nvSpPr>
        <p:spPr>
          <a:xfrm>
            <a:off x="1141412" y="4029075"/>
            <a:ext cx="9905997" cy="2031325"/>
          </a:xfrm>
          <a:prstGeom prst="rect">
            <a:avLst/>
          </a:prstGeom>
          <a:noFill/>
        </p:spPr>
        <p:txBody>
          <a:bodyPr wrap="square" rtlCol="0">
            <a:spAutoFit/>
          </a:bodyPr>
          <a:lstStyle/>
          <a:p>
            <a:pPr marL="36900" indent="0">
              <a:buNone/>
            </a:pPr>
            <a:r>
              <a:rPr lang="en-GB" sz="1800">
                <a:solidFill>
                  <a:srgbClr val="FFFFFF"/>
                </a:solidFill>
                <a:effectLst/>
                <a:latin typeface="Courier New" panose="02070309020205020404" pitchFamily="49" charset="0"/>
              </a:rPr>
              <a:t>	vector</a:t>
            </a:r>
            <a:r>
              <a:rPr lang="en-GB" sz="1800">
                <a:solidFill>
                  <a:srgbClr val="FFCC00"/>
                </a:solidFill>
                <a:effectLst/>
                <a:latin typeface="Courier New" panose="02070309020205020404" pitchFamily="49" charset="0"/>
              </a:rPr>
              <a:t>&lt;</a:t>
            </a:r>
            <a:r>
              <a:rPr lang="en-GB" sz="1800" b="1">
                <a:solidFill>
                  <a:srgbClr val="00FFFF"/>
                </a:solidFill>
                <a:effectLst/>
                <a:latin typeface="Courier New" panose="02070309020205020404" pitchFamily="49" charset="0"/>
              </a:rPr>
              <a:t>int</a:t>
            </a:r>
            <a:r>
              <a:rPr lang="en-GB" sz="1800">
                <a:solidFill>
                  <a:srgbClr val="FFCC00"/>
                </a:solidFill>
                <a:effectLst/>
                <a:latin typeface="Courier New" panose="02070309020205020404" pitchFamily="49" charset="0"/>
              </a:rPr>
              <a:t>&gt;</a:t>
            </a:r>
            <a:r>
              <a:rPr lang="en-GB" sz="1800">
                <a:solidFill>
                  <a:srgbClr val="FFFFFF"/>
                </a:solidFill>
                <a:effectLst/>
                <a:latin typeface="Courier New" panose="02070309020205020404" pitchFamily="49" charset="0"/>
              </a:rPr>
              <a:t> suffix_array_construction</a:t>
            </a:r>
            <a:r>
              <a:rPr lang="en-GB" sz="1800">
                <a:solidFill>
                  <a:srgbClr val="FFCC00"/>
                </a:solidFill>
                <a:effectLst/>
                <a:latin typeface="Courier New" panose="02070309020205020404" pitchFamily="49" charset="0"/>
              </a:rPr>
              <a:t>(</a:t>
            </a:r>
            <a:r>
              <a:rPr lang="en-GB" sz="1800">
                <a:solidFill>
                  <a:srgbClr val="FFFFFF"/>
                </a:solidFill>
                <a:effectLst/>
                <a:latin typeface="Courier New" panose="02070309020205020404" pitchFamily="49" charset="0"/>
              </a:rPr>
              <a:t>string s</a:t>
            </a:r>
            <a:r>
              <a:rPr lang="en-GB" sz="1800">
                <a:solidFill>
                  <a:srgbClr val="FFCC00"/>
                </a:solidFill>
                <a:effectLst/>
                <a:latin typeface="Courier New" panose="02070309020205020404" pitchFamily="49" charset="0"/>
              </a:rPr>
              <a:t>)</a:t>
            </a:r>
            <a:r>
              <a:rPr lang="en-GB" sz="1800">
                <a:solidFill>
                  <a:srgbClr val="FFFFFF"/>
                </a:solidFill>
                <a:effectLst/>
                <a:latin typeface="Courier New" panose="02070309020205020404" pitchFamily="49" charset="0"/>
              </a:rPr>
              <a:t> </a:t>
            </a:r>
            <a:r>
              <a:rPr lang="en-GB" sz="1800">
                <a:solidFill>
                  <a:srgbClr val="FFCC00"/>
                </a:solidFill>
                <a:effectLst/>
                <a:latin typeface="Courier New" panose="02070309020205020404" pitchFamily="49" charset="0"/>
              </a:rPr>
              <a:t>{</a:t>
            </a:r>
          </a:p>
          <a:p>
            <a:pPr marL="36900" indent="0">
              <a:buNone/>
            </a:pPr>
            <a:r>
              <a:rPr lang="en-GB" sz="1800">
                <a:solidFill>
                  <a:srgbClr val="FFCC00"/>
                </a:solidFill>
                <a:effectLst/>
                <a:latin typeface="Courier New" panose="02070309020205020404" pitchFamily="49" charset="0"/>
              </a:rPr>
              <a:t>		</a:t>
            </a:r>
            <a:r>
              <a:rPr lang="en-GB" sz="1800">
                <a:solidFill>
                  <a:srgbClr val="FFFFFF"/>
                </a:solidFill>
                <a:effectLst/>
                <a:latin typeface="Courier New" panose="02070309020205020404" pitchFamily="49" charset="0"/>
              </a:rPr>
              <a:t>s </a:t>
            </a:r>
            <a:r>
              <a:rPr lang="en-GB" sz="1800">
                <a:solidFill>
                  <a:srgbClr val="FFCC00"/>
                </a:solidFill>
                <a:effectLst/>
                <a:latin typeface="Courier New" panose="02070309020205020404" pitchFamily="49" charset="0"/>
              </a:rPr>
              <a:t>+=</a:t>
            </a:r>
            <a:r>
              <a:rPr lang="en-GB" sz="1800">
                <a:solidFill>
                  <a:srgbClr val="FFFFFF"/>
                </a:solidFill>
                <a:effectLst/>
                <a:latin typeface="Courier New" panose="02070309020205020404" pitchFamily="49" charset="0"/>
              </a:rPr>
              <a:t> </a:t>
            </a:r>
            <a:r>
              <a:rPr lang="en-GB" sz="1800">
                <a:solidFill>
                  <a:srgbClr val="FFFF00"/>
                </a:solidFill>
                <a:effectLst/>
                <a:latin typeface="Courier New" panose="02070309020205020404" pitchFamily="49" charset="0"/>
              </a:rPr>
              <a:t>"$"</a:t>
            </a:r>
            <a:r>
              <a:rPr lang="en-GB" sz="1800">
                <a:solidFill>
                  <a:srgbClr val="FFCC00"/>
                </a:solidFill>
                <a:effectLst/>
                <a:latin typeface="Courier New" panose="02070309020205020404" pitchFamily="49" charset="0"/>
              </a:rPr>
              <a:t>;</a:t>
            </a:r>
            <a:r>
              <a:rPr lang="en-GB" sz="1800">
                <a:solidFill>
                  <a:srgbClr val="FFFFFF"/>
                </a:solidFill>
                <a:effectLst/>
                <a:latin typeface="Courier New" panose="02070309020205020404" pitchFamily="49" charset="0"/>
              </a:rPr>
              <a:t> </a:t>
            </a:r>
          </a:p>
          <a:p>
            <a:pPr marL="36900" indent="0">
              <a:buNone/>
            </a:pPr>
            <a:r>
              <a:rPr lang="en-GB" sz="1800">
                <a:solidFill>
                  <a:srgbClr val="FFFFFF"/>
                </a:solidFill>
                <a:effectLst/>
                <a:latin typeface="Courier New" panose="02070309020205020404" pitchFamily="49" charset="0"/>
              </a:rPr>
              <a:t>		vector</a:t>
            </a:r>
            <a:r>
              <a:rPr lang="en-GB" sz="1800">
                <a:solidFill>
                  <a:srgbClr val="FFCC00"/>
                </a:solidFill>
                <a:effectLst/>
                <a:latin typeface="Courier New" panose="02070309020205020404" pitchFamily="49" charset="0"/>
              </a:rPr>
              <a:t>&lt;</a:t>
            </a:r>
            <a:r>
              <a:rPr lang="en-GB" sz="1800" b="1">
                <a:solidFill>
                  <a:srgbClr val="00FFFF"/>
                </a:solidFill>
                <a:effectLst/>
                <a:latin typeface="Courier New" panose="02070309020205020404" pitchFamily="49" charset="0"/>
              </a:rPr>
              <a:t>int</a:t>
            </a:r>
            <a:r>
              <a:rPr lang="en-GB" sz="1800">
                <a:solidFill>
                  <a:srgbClr val="FFCC00"/>
                </a:solidFill>
                <a:effectLst/>
                <a:latin typeface="Courier New" panose="02070309020205020404" pitchFamily="49" charset="0"/>
              </a:rPr>
              <a:t>&gt;</a:t>
            </a:r>
            <a:r>
              <a:rPr lang="en-GB" sz="1800">
                <a:solidFill>
                  <a:srgbClr val="FFFFFF"/>
                </a:solidFill>
                <a:effectLst/>
                <a:latin typeface="Courier New" panose="02070309020205020404" pitchFamily="49" charset="0"/>
              </a:rPr>
              <a:t> sorted_shifts </a:t>
            </a:r>
            <a:r>
              <a:rPr lang="en-GB" sz="1800">
                <a:solidFill>
                  <a:srgbClr val="FFCC00"/>
                </a:solidFill>
                <a:effectLst/>
                <a:latin typeface="Courier New" panose="02070309020205020404" pitchFamily="49" charset="0"/>
              </a:rPr>
              <a:t>=</a:t>
            </a:r>
            <a:r>
              <a:rPr lang="en-GB" sz="1800">
                <a:solidFill>
                  <a:srgbClr val="FFFFFF"/>
                </a:solidFill>
                <a:effectLst/>
                <a:latin typeface="Courier New" panose="02070309020205020404" pitchFamily="49" charset="0"/>
              </a:rPr>
              <a:t> sort_cyclic_shifts</a:t>
            </a:r>
            <a:r>
              <a:rPr lang="en-GB" sz="1800">
                <a:solidFill>
                  <a:srgbClr val="FFCC00"/>
                </a:solidFill>
                <a:effectLst/>
                <a:latin typeface="Courier New" panose="02070309020205020404" pitchFamily="49" charset="0"/>
              </a:rPr>
              <a:t>(</a:t>
            </a:r>
            <a:r>
              <a:rPr lang="en-GB" sz="1800">
                <a:solidFill>
                  <a:srgbClr val="FFFFFF"/>
                </a:solidFill>
                <a:effectLst/>
                <a:latin typeface="Courier New" panose="02070309020205020404" pitchFamily="49" charset="0"/>
              </a:rPr>
              <a:t>s</a:t>
            </a:r>
            <a:r>
              <a:rPr lang="en-GB" sz="1800">
                <a:solidFill>
                  <a:srgbClr val="FFCC00"/>
                </a:solidFill>
                <a:effectLst/>
                <a:latin typeface="Courier New" panose="02070309020205020404" pitchFamily="49" charset="0"/>
              </a:rPr>
              <a:t>);</a:t>
            </a:r>
            <a:r>
              <a:rPr lang="en-GB" sz="1800">
                <a:solidFill>
                  <a:srgbClr val="FFFFFF"/>
                </a:solidFill>
                <a:effectLst/>
                <a:latin typeface="Courier New" panose="02070309020205020404" pitchFamily="49" charset="0"/>
              </a:rPr>
              <a:t> 						sorted_shifts</a:t>
            </a:r>
            <a:r>
              <a:rPr lang="en-GB" sz="1800">
                <a:solidFill>
                  <a:srgbClr val="FFCC00"/>
                </a:solidFill>
                <a:effectLst/>
                <a:latin typeface="Courier New" panose="02070309020205020404" pitchFamily="49" charset="0"/>
              </a:rPr>
              <a:t>.</a:t>
            </a:r>
            <a:r>
              <a:rPr lang="en-GB" sz="1800">
                <a:solidFill>
                  <a:srgbClr val="FFFFFF"/>
                </a:solidFill>
                <a:effectLst/>
                <a:latin typeface="Courier New" panose="02070309020205020404" pitchFamily="49" charset="0"/>
              </a:rPr>
              <a:t>erase</a:t>
            </a:r>
            <a:r>
              <a:rPr lang="en-GB" sz="1800">
                <a:solidFill>
                  <a:srgbClr val="FFCC00"/>
                </a:solidFill>
                <a:effectLst/>
                <a:latin typeface="Courier New" panose="02070309020205020404" pitchFamily="49" charset="0"/>
              </a:rPr>
              <a:t>(</a:t>
            </a:r>
            <a:r>
              <a:rPr lang="en-GB" sz="1800">
                <a:solidFill>
                  <a:srgbClr val="FFFFFF"/>
                </a:solidFill>
                <a:effectLst/>
                <a:latin typeface="Courier New" panose="02070309020205020404" pitchFamily="49" charset="0"/>
              </a:rPr>
              <a:t>sorted_shifts</a:t>
            </a:r>
            <a:r>
              <a:rPr lang="en-GB" sz="1800">
                <a:solidFill>
                  <a:srgbClr val="FFCC00"/>
                </a:solidFill>
                <a:effectLst/>
                <a:latin typeface="Courier New" panose="02070309020205020404" pitchFamily="49" charset="0"/>
              </a:rPr>
              <a:t>.</a:t>
            </a:r>
            <a:r>
              <a:rPr lang="en-GB" sz="1800">
                <a:solidFill>
                  <a:srgbClr val="FFFFFF"/>
                </a:solidFill>
                <a:effectLst/>
                <a:latin typeface="Courier New" panose="02070309020205020404" pitchFamily="49" charset="0"/>
              </a:rPr>
              <a:t>begin</a:t>
            </a:r>
            <a:r>
              <a:rPr lang="en-GB" sz="1800">
                <a:solidFill>
                  <a:srgbClr val="FFCC00"/>
                </a:solidFill>
                <a:effectLst/>
                <a:latin typeface="Courier New" panose="02070309020205020404" pitchFamily="49" charset="0"/>
              </a:rPr>
              <a:t>());</a:t>
            </a:r>
            <a:r>
              <a:rPr lang="en-GB" sz="1800">
                <a:solidFill>
                  <a:srgbClr val="FFFFFF"/>
                </a:solidFill>
                <a:effectLst/>
                <a:latin typeface="Courier New" panose="02070309020205020404" pitchFamily="49" charset="0"/>
              </a:rPr>
              <a:t> </a:t>
            </a:r>
          </a:p>
          <a:p>
            <a:pPr marL="36900" indent="0">
              <a:buNone/>
            </a:pPr>
            <a:r>
              <a:rPr lang="en-GB" sz="1800" b="1">
                <a:solidFill>
                  <a:srgbClr val="FFFFFF"/>
                </a:solidFill>
                <a:effectLst/>
                <a:latin typeface="Courier New" panose="02070309020205020404" pitchFamily="49" charset="0"/>
              </a:rPr>
              <a:t>		</a:t>
            </a:r>
            <a:r>
              <a:rPr lang="en-GB" sz="1800" b="1">
                <a:solidFill>
                  <a:srgbClr val="FF6600"/>
                </a:solidFill>
                <a:effectLst/>
                <a:latin typeface="Courier New" panose="02070309020205020404" pitchFamily="49" charset="0"/>
              </a:rPr>
              <a:t>return</a:t>
            </a:r>
            <a:r>
              <a:rPr lang="en-GB" sz="1800">
                <a:solidFill>
                  <a:srgbClr val="FFFFFF"/>
                </a:solidFill>
                <a:effectLst/>
                <a:latin typeface="Courier New" panose="02070309020205020404" pitchFamily="49" charset="0"/>
              </a:rPr>
              <a:t> sorted_shifts</a:t>
            </a:r>
            <a:r>
              <a:rPr lang="en-GB" sz="1800">
                <a:solidFill>
                  <a:srgbClr val="FFCC00"/>
                </a:solidFill>
                <a:effectLst/>
                <a:latin typeface="Courier New" panose="02070309020205020404" pitchFamily="49" charset="0"/>
              </a:rPr>
              <a:t>;</a:t>
            </a:r>
            <a:r>
              <a:rPr lang="en-GB" sz="1800">
                <a:solidFill>
                  <a:srgbClr val="FFFFFF"/>
                </a:solidFill>
                <a:effectLst/>
                <a:latin typeface="Courier New" panose="02070309020205020404" pitchFamily="49" charset="0"/>
              </a:rPr>
              <a:t> </a:t>
            </a:r>
          </a:p>
          <a:p>
            <a:pPr marL="36900" indent="0">
              <a:buNone/>
            </a:pPr>
            <a:r>
              <a:rPr lang="en-GB" sz="1800">
                <a:solidFill>
                  <a:srgbClr val="FFFFFF"/>
                </a:solidFill>
                <a:effectLst/>
                <a:latin typeface="Courier New" panose="02070309020205020404" pitchFamily="49" charset="0"/>
              </a:rPr>
              <a:t>	</a:t>
            </a:r>
            <a:r>
              <a:rPr lang="en-GB" sz="1800">
                <a:solidFill>
                  <a:srgbClr val="FFCC00"/>
                </a:solidFill>
                <a:effectLst/>
                <a:latin typeface="Courier New" panose="02070309020205020404" pitchFamily="49" charset="0"/>
              </a:rPr>
              <a:t>}</a:t>
            </a:r>
            <a:endParaRPr lang="en-GB">
              <a:effectLst/>
            </a:endParaRPr>
          </a:p>
          <a:p>
            <a:endParaRPr lang="en-ZA"/>
          </a:p>
        </p:txBody>
      </p:sp>
      <p:sp>
        <p:nvSpPr>
          <p:cNvPr id="5" name="TextBox 4">
            <a:extLst>
              <a:ext uri="{FF2B5EF4-FFF2-40B4-BE49-F238E27FC236}">
                <a16:creationId xmlns:a16="http://schemas.microsoft.com/office/drawing/2014/main" id="{FACB41D3-82E1-40C8-1368-DAEC5D054DC7}"/>
              </a:ext>
            </a:extLst>
          </p:cNvPr>
          <p:cNvSpPr txBox="1"/>
          <p:nvPr/>
        </p:nvSpPr>
        <p:spPr>
          <a:xfrm>
            <a:off x="1139822" y="5915025"/>
            <a:ext cx="9907587" cy="369332"/>
          </a:xfrm>
          <a:prstGeom prst="rect">
            <a:avLst/>
          </a:prstGeom>
          <a:noFill/>
        </p:spPr>
        <p:txBody>
          <a:bodyPr wrap="square" rtlCol="0">
            <a:spAutoFit/>
          </a:bodyPr>
          <a:lstStyle/>
          <a:p>
            <a:pPr marL="285750" indent="-285750">
              <a:buFont typeface="Arial" panose="020B0604020202020204" pitchFamily="34" charset="0"/>
              <a:buChar char="•"/>
            </a:pPr>
            <a:endParaRPr lang="en-GB">
              <a:ea typeface="Cambria Math" panose="02040503050406030204" pitchFamily="18" charset="0"/>
            </a:endParaRPr>
          </a:p>
        </p:txBody>
      </p:sp>
    </p:spTree>
    <p:extLst>
      <p:ext uri="{BB962C8B-B14F-4D97-AF65-F5344CB8AC3E}">
        <p14:creationId xmlns:p14="http://schemas.microsoft.com/office/powerpoint/2010/main" val="3829499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E8ED3-760A-0C30-B7D7-C5463ECC6980}"/>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74DBF71B-3659-B271-D6FB-7F403D35F76A}"/>
                  </a:ext>
                </a:extLst>
              </p:cNvPr>
              <p:cNvSpPr>
                <a:spLocks noGrp="1"/>
              </p:cNvSpPr>
              <p:nvPr>
                <p:ph type="title"/>
              </p:nvPr>
            </p:nvSpPr>
            <p:spPr>
              <a:xfrm>
                <a:off x="1141413" y="609601"/>
                <a:ext cx="9905998" cy="762000"/>
              </a:xfrm>
            </p:spPr>
            <p:txBody>
              <a:bodyPr/>
              <a:lstStyle/>
              <a:p>
                <a14:m>
                  <m:oMath xmlns:m="http://schemas.openxmlformats.org/officeDocument/2006/math">
                    <m:r>
                      <a:rPr lang="en-GB" sz="3200" b="0" i="1" smtClean="0">
                        <a:solidFill>
                          <a:schemeClr val="tx1"/>
                        </a:solidFill>
                        <a:effectLst/>
                        <a:latin typeface="Cambria Math" panose="02040503050406030204" pitchFamily="18" charset="0"/>
                      </a:rPr>
                      <m:t>𝑂</m:t>
                    </m:r>
                    <m:r>
                      <a:rPr lang="en-GB" sz="3200" b="0" i="1" smtClean="0">
                        <a:solidFill>
                          <a:schemeClr val="tx1"/>
                        </a:solidFill>
                        <a:effectLst/>
                        <a:latin typeface="Cambria Math" panose="02040503050406030204" pitchFamily="18" charset="0"/>
                      </a:rPr>
                      <m:t>(</m:t>
                    </m:r>
                    <m:r>
                      <a:rPr lang="en-GB" sz="3200" b="0" i="1" smtClean="0">
                        <a:solidFill>
                          <a:schemeClr val="tx1"/>
                        </a:solidFill>
                        <a:effectLst/>
                        <a:latin typeface="Cambria Math" panose="02040503050406030204" pitchFamily="18" charset="0"/>
                      </a:rPr>
                      <m:t>𝑛</m:t>
                    </m:r>
                    <m:func>
                      <m:funcPr>
                        <m:ctrlPr>
                          <a:rPr lang="en-GB" sz="3200" b="0" i="1" smtClean="0">
                            <a:solidFill>
                              <a:schemeClr val="tx1"/>
                            </a:solidFill>
                            <a:effectLst/>
                            <a:latin typeface="Cambria Math" panose="02040503050406030204" pitchFamily="18" charset="0"/>
                          </a:rPr>
                        </m:ctrlPr>
                      </m:funcPr>
                      <m:fName>
                        <m:r>
                          <m:rPr>
                            <m:sty m:val="p"/>
                          </m:rPr>
                          <a:rPr lang="en-GB" sz="3200" b="0" i="0" smtClean="0">
                            <a:solidFill>
                              <a:schemeClr val="tx1"/>
                            </a:solidFill>
                            <a:effectLst/>
                            <a:latin typeface="Cambria Math" panose="02040503050406030204" pitchFamily="18" charset="0"/>
                          </a:rPr>
                          <m:t>log</m:t>
                        </m:r>
                      </m:fName>
                      <m:e>
                        <m:r>
                          <a:rPr lang="en-GB" sz="3200" b="0" i="1" smtClean="0">
                            <a:solidFill>
                              <a:schemeClr val="tx1"/>
                            </a:solidFill>
                            <a:effectLst/>
                            <a:latin typeface="Cambria Math" panose="02040503050406030204" pitchFamily="18" charset="0"/>
                          </a:rPr>
                          <m:t>𝑛</m:t>
                        </m:r>
                      </m:e>
                    </m:func>
                    <m:r>
                      <a:rPr lang="en-GB" sz="3200" b="0" i="1" smtClean="0">
                        <a:solidFill>
                          <a:schemeClr val="tx1"/>
                        </a:solidFill>
                        <a:effectLst/>
                        <a:latin typeface="Cambria Math" panose="02040503050406030204" pitchFamily="18" charset="0"/>
                      </a:rPr>
                      <m:t>)</m:t>
                    </m:r>
                  </m:oMath>
                </a14:m>
                <a:r>
                  <a:rPr lang="en-GB" sz="3200" cap="none">
                    <a:solidFill>
                      <a:schemeClr val="tx1"/>
                    </a:solidFill>
                    <a:effectLst/>
                  </a:rPr>
                  <a:t> </a:t>
                </a:r>
                <a:r>
                  <a:rPr lang="en-ZA">
                    <a:solidFill>
                      <a:schemeClr val="tx1"/>
                    </a:solidFill>
                    <a:effectLst/>
                    <a:latin typeface="Google Sans"/>
                  </a:rPr>
                  <a:t>approach (continued)</a:t>
                </a:r>
                <a:endParaRPr lang="en-ZA"/>
              </a:p>
            </p:txBody>
          </p:sp>
        </mc:Choice>
        <mc:Fallback>
          <p:sp>
            <p:nvSpPr>
              <p:cNvPr id="2" name="Title 1">
                <a:extLst>
                  <a:ext uri="{FF2B5EF4-FFF2-40B4-BE49-F238E27FC236}">
                    <a16:creationId xmlns:a16="http://schemas.microsoft.com/office/drawing/2014/main" id="{74DBF71B-3659-B271-D6FB-7F403D35F76A}"/>
                  </a:ext>
                </a:extLst>
              </p:cNvPr>
              <p:cNvSpPr>
                <a:spLocks noGrp="1" noRot="1" noChangeAspect="1" noMove="1" noResize="1" noEditPoints="1" noAdjustHandles="1" noChangeArrowheads="1" noChangeShapeType="1" noTextEdit="1"/>
              </p:cNvSpPr>
              <p:nvPr>
                <p:ph type="title"/>
              </p:nvPr>
            </p:nvSpPr>
            <p:spPr>
              <a:xfrm>
                <a:off x="1141413" y="609601"/>
                <a:ext cx="9905998" cy="762000"/>
              </a:xfrm>
              <a:blipFill>
                <a:blip r:embed="rId2"/>
                <a:stretch>
                  <a:fillRect/>
                </a:stretch>
              </a:blipFill>
            </p:spPr>
            <p:txBody>
              <a:bodyPr/>
              <a:lstStyle/>
              <a:p>
                <a:r>
                  <a:rPr lang="en-ZA">
                    <a:noFill/>
                  </a:rPr>
                  <a:t> </a:t>
                </a:r>
              </a:p>
            </p:txBody>
          </p:sp>
        </mc:Fallback>
      </mc:AlternateContent>
      <p:sp>
        <p:nvSpPr>
          <p:cNvPr id="3" name="Content Placeholder 2">
            <a:extLst>
              <a:ext uri="{FF2B5EF4-FFF2-40B4-BE49-F238E27FC236}">
                <a16:creationId xmlns:a16="http://schemas.microsoft.com/office/drawing/2014/main" id="{EBFC505A-581B-461F-1D41-600AEC275A86}"/>
              </a:ext>
            </a:extLst>
          </p:cNvPr>
          <p:cNvSpPr>
            <a:spLocks noGrp="1"/>
          </p:cNvSpPr>
          <p:nvPr>
            <p:ph idx="1"/>
          </p:nvPr>
        </p:nvSpPr>
        <p:spPr>
          <a:xfrm>
            <a:off x="1131888" y="1371600"/>
            <a:ext cx="9905998" cy="5248275"/>
          </a:xfrm>
        </p:spPr>
        <p:txBody>
          <a:bodyPr>
            <a:normAutofit/>
          </a:bodyPr>
          <a:lstStyle/>
          <a:p>
            <a:r>
              <a:rPr lang="en-GB">
                <a:ea typeface="Cambria Math" panose="02040503050406030204" pitchFamily="18" charset="0"/>
              </a:rPr>
              <a:t>The function appends the ‘$’ character, sorts the cyclic shifts of the input string, and deletes the string representing the empty suffix(the first string after all cyclic shifts are sorted.</a:t>
            </a:r>
          </a:p>
          <a:p>
            <a:pPr marL="36900" indent="0">
              <a:buNone/>
            </a:pPr>
            <a:endParaRPr lang="en-GB">
              <a:ea typeface="Cambria Math" panose="02040503050406030204" pitchFamily="18" charset="0"/>
            </a:endParaRPr>
          </a:p>
        </p:txBody>
      </p:sp>
    </p:spTree>
    <p:extLst>
      <p:ext uri="{BB962C8B-B14F-4D97-AF65-F5344CB8AC3E}">
        <p14:creationId xmlns:p14="http://schemas.microsoft.com/office/powerpoint/2010/main" val="336171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7CBB8-8C5E-50FB-2863-173E5DC57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A8888-4244-BF7E-33D5-42C0C35C7BBF}"/>
              </a:ext>
            </a:extLst>
          </p:cNvPr>
          <p:cNvSpPr>
            <a:spLocks noGrp="1"/>
          </p:cNvSpPr>
          <p:nvPr>
            <p:ph type="title"/>
          </p:nvPr>
        </p:nvSpPr>
        <p:spPr>
          <a:xfrm>
            <a:off x="1141413" y="609601"/>
            <a:ext cx="9905998" cy="762000"/>
          </a:xfrm>
        </p:spPr>
        <p:txBody>
          <a:bodyPr/>
          <a:lstStyle/>
          <a:p>
            <a:r>
              <a:rPr lang="en-GB"/>
              <a:t>Applications of suffix arrays</a:t>
            </a:r>
            <a:endParaRPr lang="en-ZA"/>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5CE54FA-45DF-C64A-1DED-0C7D8D6DB5F5}"/>
                  </a:ext>
                </a:extLst>
              </p:cNvPr>
              <p:cNvSpPr>
                <a:spLocks noGrp="1"/>
              </p:cNvSpPr>
              <p:nvPr>
                <p:ph idx="1"/>
              </p:nvPr>
            </p:nvSpPr>
            <p:spPr>
              <a:xfrm>
                <a:off x="1131888" y="1371600"/>
                <a:ext cx="9905998" cy="5248275"/>
              </a:xfrm>
            </p:spPr>
            <p:txBody>
              <a:bodyPr>
                <a:normAutofit/>
              </a:bodyPr>
              <a:lstStyle/>
              <a:p>
                <a:r>
                  <a:rPr lang="en-GB"/>
                  <a:t>Finding a substring in a given string:</a:t>
                </a:r>
              </a:p>
              <a:p>
                <a:pPr marL="450000" lvl="1" indent="0">
                  <a:buNone/>
                </a:pPr>
                <a:r>
                  <a:rPr lang="en-GB"/>
                  <a:t>If we are required to find a substring </a:t>
                </a:r>
                <a14:m>
                  <m:oMath xmlns:m="http://schemas.openxmlformats.org/officeDocument/2006/math">
                    <m:r>
                      <a:rPr lang="en-GB" i="1">
                        <a:latin typeface="Cambria Math" panose="02040503050406030204" pitchFamily="18" charset="0"/>
                      </a:rPr>
                      <m:t>𝑠</m:t>
                    </m:r>
                  </m:oMath>
                </a14:m>
                <a:r>
                  <a:rPr lang="en-GB"/>
                  <a:t> in some string </a:t>
                </a:r>
                <a14:m>
                  <m:oMath xmlns:m="http://schemas.openxmlformats.org/officeDocument/2006/math">
                    <m:r>
                      <a:rPr lang="en-GB" i="1">
                        <a:latin typeface="Cambria Math" panose="02040503050406030204" pitchFamily="18" charset="0"/>
                      </a:rPr>
                      <m:t>𝑡</m:t>
                    </m:r>
                  </m:oMath>
                </a14:m>
                <a:r>
                  <a:rPr lang="en-GB"/>
                  <a:t>, we can do this using a suffix array.</a:t>
                </a:r>
              </a:p>
              <a:p>
                <a:pPr marL="450000" lvl="1" indent="0">
                  <a:buNone/>
                </a:pPr>
                <a:r>
                  <a:rPr lang="en-GB"/>
                  <a:t>We can create a suffix array of </a:t>
                </a:r>
                <a14:m>
                  <m:oMath xmlns:m="http://schemas.openxmlformats.org/officeDocument/2006/math">
                    <m:r>
                      <a:rPr lang="en-GB" i="1">
                        <a:latin typeface="Cambria Math" panose="02040503050406030204" pitchFamily="18" charset="0"/>
                      </a:rPr>
                      <m:t>𝑡</m:t>
                    </m:r>
                  </m:oMath>
                </a14:m>
                <a:r>
                  <a:rPr lang="en-GB"/>
                  <a:t> in </a:t>
                </a:r>
                <a14:m>
                  <m:oMath xmlns:m="http://schemas.openxmlformats.org/officeDocument/2006/math">
                    <m:r>
                      <a:rPr lang="en-GB" i="1">
                        <a:latin typeface="Cambria Math" panose="02040503050406030204" pitchFamily="18" charset="0"/>
                      </a:rPr>
                      <m:t>𝑂</m:t>
                    </m:r>
                    <m:r>
                      <a:rPr lang="en-GB" i="1">
                        <a:latin typeface="Cambria Math" panose="02040503050406030204" pitchFamily="18" charset="0"/>
                      </a:rPr>
                      <m:t>(</m:t>
                    </m:r>
                  </m:oMath>
                </a14:m>
                <a:r>
                  <a:rPr lang="en-ZA"/>
                  <a:t>|t|log|t|) time. If a substring </a:t>
                </a:r>
                <a14:m>
                  <m:oMath xmlns:m="http://schemas.openxmlformats.org/officeDocument/2006/math">
                    <m:r>
                      <a:rPr lang="en-ZA" i="1">
                        <a:latin typeface="Cambria Math" panose="02040503050406030204" pitchFamily="18" charset="0"/>
                      </a:rPr>
                      <m:t>𝑠</m:t>
                    </m:r>
                  </m:oMath>
                </a14:m>
                <a:r>
                  <a:rPr lang="en-GB"/>
                  <a:t> appears within a string </a:t>
                </a:r>
                <a14:m>
                  <m:oMath xmlns:m="http://schemas.openxmlformats.org/officeDocument/2006/math">
                    <m:r>
                      <a:rPr lang="en-ZA" i="1">
                        <a:latin typeface="Cambria Math" panose="02040503050406030204" pitchFamily="18" charset="0"/>
                      </a:rPr>
                      <m:t>𝑡</m:t>
                    </m:r>
                  </m:oMath>
                </a14:m>
                <a:r>
                  <a:rPr lang="en-GB"/>
                  <a:t>, then it occurs as a prefix of some suffix of </a:t>
                </a:r>
                <a14:m>
                  <m:oMath xmlns:m="http://schemas.openxmlformats.org/officeDocument/2006/math">
                    <m:r>
                      <a:rPr lang="en-ZA" i="1">
                        <a:latin typeface="Cambria Math" panose="02040503050406030204" pitchFamily="18" charset="0"/>
                      </a:rPr>
                      <m:t>𝑡</m:t>
                    </m:r>
                  </m:oMath>
                </a14:m>
                <a:r>
                  <a:rPr lang="en-GB"/>
                  <a:t>. Because we have all suffixes of </a:t>
                </a:r>
                <a14:m>
                  <m:oMath xmlns:m="http://schemas.openxmlformats.org/officeDocument/2006/math">
                    <m:r>
                      <a:rPr lang="en-ZA" i="1">
                        <a:latin typeface="Cambria Math" panose="02040503050406030204" pitchFamily="18" charset="0"/>
                      </a:rPr>
                      <m:t>𝑡</m:t>
                    </m:r>
                  </m:oMath>
                </a14:m>
                <a:r>
                  <a:rPr lang="en-GB"/>
                  <a:t> in sorted order, we can determine if a string </a:t>
                </a:r>
                <a14:m>
                  <m:oMath xmlns:m="http://schemas.openxmlformats.org/officeDocument/2006/math">
                    <m:r>
                      <a:rPr lang="en-ZA" i="1">
                        <a:latin typeface="Cambria Math" panose="02040503050406030204" pitchFamily="18" charset="0"/>
                      </a:rPr>
                      <m:t>𝑠</m:t>
                    </m:r>
                  </m:oMath>
                </a14:m>
                <a:r>
                  <a:rPr lang="en-GB"/>
                  <a:t> appears as a substring of </a:t>
                </a:r>
                <a14:m>
                  <m:oMath xmlns:m="http://schemas.openxmlformats.org/officeDocument/2006/math">
                    <m:r>
                      <a:rPr lang="en-ZA" i="1">
                        <a:latin typeface="Cambria Math" panose="02040503050406030204" pitchFamily="18" charset="0"/>
                      </a:rPr>
                      <m:t>𝑡</m:t>
                    </m:r>
                  </m:oMath>
                </a14:m>
                <a:r>
                  <a:rPr lang="en-GB"/>
                  <a:t> by using binary search and comparing it to the suffixes of </a:t>
                </a:r>
                <a14:m>
                  <m:oMath xmlns:m="http://schemas.openxmlformats.org/officeDocument/2006/math">
                    <m:r>
                      <a:rPr lang="en-ZA" i="1">
                        <a:latin typeface="Cambria Math" panose="02040503050406030204" pitchFamily="18" charset="0"/>
                      </a:rPr>
                      <m:t>𝑡</m:t>
                    </m:r>
                  </m:oMath>
                </a14:m>
                <a:r>
                  <a:rPr lang="en-GB"/>
                  <a:t>. Since comparisons take </a:t>
                </a:r>
                <a14:m>
                  <m:oMath xmlns:m="http://schemas.openxmlformats.org/officeDocument/2006/math">
                    <m:r>
                      <a:rPr lang="en-ZA" i="1">
                        <a:latin typeface="Cambria Math" panose="02040503050406030204" pitchFamily="18" charset="0"/>
                      </a:rPr>
                      <m:t>𝑂</m:t>
                    </m:r>
                    <m:r>
                      <a:rPr lang="en-ZA" i="1">
                        <a:latin typeface="Cambria Math" panose="02040503050406030204" pitchFamily="18" charset="0"/>
                      </a:rPr>
                      <m:t>(</m:t>
                    </m:r>
                    <m:r>
                      <a:rPr lang="en-ZA" i="1">
                        <a:latin typeface="Cambria Math" panose="02040503050406030204" pitchFamily="18" charset="0"/>
                      </a:rPr>
                      <m:t>𝑠</m:t>
                    </m:r>
                    <m:r>
                      <a:rPr lang="en-ZA" i="1">
                        <a:latin typeface="Cambria Math" panose="02040503050406030204" pitchFamily="18" charset="0"/>
                      </a:rPr>
                      <m:t>)</m:t>
                    </m:r>
                  </m:oMath>
                </a14:m>
                <a:r>
                  <a:rPr lang="en-GB"/>
                  <a:t> time and there are </a:t>
                </a:r>
                <a14:m>
                  <m:oMath xmlns:m="http://schemas.openxmlformats.org/officeDocument/2006/math">
                    <m:r>
                      <a:rPr lang="en-ZA" b="0" i="1" smtClean="0">
                        <a:latin typeface="Cambria Math" panose="02040503050406030204" pitchFamily="18" charset="0"/>
                      </a:rPr>
                      <m:t>|</m:t>
                    </m:r>
                    <m:r>
                      <a:rPr lang="en-ZA" b="0" i="1" smtClean="0">
                        <a:latin typeface="Cambria Math" panose="02040503050406030204" pitchFamily="18" charset="0"/>
                      </a:rPr>
                      <m:t>𝑡</m:t>
                    </m:r>
                    <m:r>
                      <a:rPr lang="en-ZA" b="0" i="1" smtClean="0">
                        <a:latin typeface="Cambria Math" panose="02040503050406030204" pitchFamily="18" charset="0"/>
                      </a:rPr>
                      <m:t>|</m:t>
                    </m:r>
                  </m:oMath>
                </a14:m>
                <a:r>
                  <a:rPr lang="en-GB"/>
                  <a:t> suffixes of </a:t>
                </a:r>
                <a14:m>
                  <m:oMath xmlns:m="http://schemas.openxmlformats.org/officeDocument/2006/math">
                    <m:r>
                      <a:rPr lang="en-ZA" b="0" i="1" smtClean="0">
                        <a:latin typeface="Cambria Math" panose="02040503050406030204" pitchFamily="18" charset="0"/>
                      </a:rPr>
                      <m:t>𝑡</m:t>
                    </m:r>
                  </m:oMath>
                </a14:m>
                <a:r>
                  <a:rPr lang="en-GB"/>
                  <a:t>, we can determine if </a:t>
                </a:r>
                <a14:m>
                  <m:oMath xmlns:m="http://schemas.openxmlformats.org/officeDocument/2006/math">
                    <m:r>
                      <a:rPr lang="en-ZA" b="0" i="1" smtClean="0">
                        <a:latin typeface="Cambria Math" panose="02040503050406030204" pitchFamily="18" charset="0"/>
                      </a:rPr>
                      <m:t>𝑠</m:t>
                    </m:r>
                  </m:oMath>
                </a14:m>
                <a:r>
                  <a:rPr lang="en-GB"/>
                  <a:t> appears within </a:t>
                </a:r>
                <a14:m>
                  <m:oMath xmlns:m="http://schemas.openxmlformats.org/officeDocument/2006/math">
                    <m:r>
                      <a:rPr lang="en-ZA" b="0" i="1" smtClean="0">
                        <a:latin typeface="Cambria Math" panose="02040503050406030204" pitchFamily="18" charset="0"/>
                      </a:rPr>
                      <m:t>𝑡</m:t>
                    </m:r>
                  </m:oMath>
                </a14:m>
                <a:r>
                  <a:rPr lang="en-GB"/>
                  <a:t> in </a:t>
                </a:r>
                <a14:m>
                  <m:oMath xmlns:m="http://schemas.openxmlformats.org/officeDocument/2006/math">
                    <m:r>
                      <a:rPr lang="en-ZA" b="0" i="1" smtClean="0">
                        <a:latin typeface="Cambria Math" panose="02040503050406030204" pitchFamily="18" charset="0"/>
                      </a:rPr>
                      <m:t>𝑂</m:t>
                    </m:r>
                    <m:d>
                      <m:dPr>
                        <m:ctrlPr>
                          <a:rPr lang="en-ZA" b="0" i="1" smtClean="0">
                            <a:latin typeface="Cambria Math" panose="02040503050406030204" pitchFamily="18" charset="0"/>
                          </a:rPr>
                        </m:ctrlPr>
                      </m:dPr>
                      <m:e>
                        <m:d>
                          <m:dPr>
                            <m:begChr m:val="|"/>
                            <m:endChr m:val="|"/>
                            <m:ctrlPr>
                              <a:rPr lang="en-ZA" b="0" i="1" smtClean="0">
                                <a:latin typeface="Cambria Math" panose="02040503050406030204" pitchFamily="18" charset="0"/>
                              </a:rPr>
                            </m:ctrlPr>
                          </m:dPr>
                          <m:e>
                            <m:r>
                              <a:rPr lang="en-ZA" b="0" i="1" smtClean="0">
                                <a:latin typeface="Cambria Math" panose="02040503050406030204" pitchFamily="18" charset="0"/>
                              </a:rPr>
                              <m:t>𝑠</m:t>
                            </m:r>
                          </m:e>
                        </m:d>
                        <m:func>
                          <m:funcPr>
                            <m:ctrlPr>
                              <a:rPr lang="en-ZA" b="0" i="1" smtClean="0">
                                <a:latin typeface="Cambria Math" panose="02040503050406030204" pitchFamily="18" charset="0"/>
                              </a:rPr>
                            </m:ctrlPr>
                          </m:funcPr>
                          <m:fName>
                            <m:r>
                              <m:rPr>
                                <m:sty m:val="p"/>
                              </m:rPr>
                              <a:rPr lang="en-ZA" b="0" i="0" smtClean="0">
                                <a:latin typeface="Cambria Math" panose="02040503050406030204" pitchFamily="18" charset="0"/>
                              </a:rPr>
                              <m:t>log</m:t>
                            </m:r>
                          </m:fName>
                          <m:e>
                            <m:d>
                              <m:dPr>
                                <m:begChr m:val="|"/>
                                <m:endChr m:val="|"/>
                                <m:ctrlPr>
                                  <a:rPr lang="en-ZA" b="0" i="1" smtClean="0">
                                    <a:latin typeface="Cambria Math" panose="02040503050406030204" pitchFamily="18" charset="0"/>
                                  </a:rPr>
                                </m:ctrlPr>
                              </m:dPr>
                              <m:e>
                                <m:r>
                                  <a:rPr lang="en-ZA" b="0" i="1" smtClean="0">
                                    <a:latin typeface="Cambria Math" panose="02040503050406030204" pitchFamily="18" charset="0"/>
                                  </a:rPr>
                                  <m:t>𝑡</m:t>
                                </m:r>
                              </m:e>
                            </m:d>
                          </m:e>
                        </m:func>
                      </m:e>
                    </m:d>
                  </m:oMath>
                </a14:m>
                <a:r>
                  <a:rPr lang="en-GB"/>
                  <a:t> time with </a:t>
                </a:r>
                <a14:m>
                  <m:oMath xmlns:m="http://schemas.openxmlformats.org/officeDocument/2006/math">
                    <m:r>
                      <a:rPr lang="en-ZA" b="0" i="1" smtClean="0">
                        <a:latin typeface="Cambria Math" panose="02040503050406030204" pitchFamily="18" charset="0"/>
                      </a:rPr>
                      <m:t>𝑂</m:t>
                    </m:r>
                    <m:d>
                      <m:dPr>
                        <m:ctrlPr>
                          <a:rPr lang="en-ZA" b="0" i="1" smtClean="0">
                            <a:latin typeface="Cambria Math" panose="02040503050406030204" pitchFamily="18" charset="0"/>
                          </a:rPr>
                        </m:ctrlPr>
                      </m:dPr>
                      <m:e>
                        <m:d>
                          <m:dPr>
                            <m:begChr m:val="|"/>
                            <m:endChr m:val="|"/>
                            <m:ctrlPr>
                              <a:rPr lang="en-ZA" b="0" i="1" smtClean="0">
                                <a:latin typeface="Cambria Math" panose="02040503050406030204" pitchFamily="18" charset="0"/>
                              </a:rPr>
                            </m:ctrlPr>
                          </m:dPr>
                          <m:e>
                            <m:r>
                              <a:rPr lang="en-ZA" b="0" i="1" smtClean="0">
                                <a:latin typeface="Cambria Math" panose="02040503050406030204" pitchFamily="18" charset="0"/>
                              </a:rPr>
                              <m:t>𝑡</m:t>
                            </m:r>
                          </m:e>
                        </m:d>
                        <m:func>
                          <m:funcPr>
                            <m:ctrlPr>
                              <a:rPr lang="en-ZA" b="0" i="1" smtClean="0">
                                <a:latin typeface="Cambria Math" panose="02040503050406030204" pitchFamily="18" charset="0"/>
                              </a:rPr>
                            </m:ctrlPr>
                          </m:funcPr>
                          <m:fName>
                            <m:r>
                              <m:rPr>
                                <m:sty m:val="p"/>
                              </m:rPr>
                              <a:rPr lang="en-ZA" b="0" i="0" smtClean="0">
                                <a:latin typeface="Cambria Math" panose="02040503050406030204" pitchFamily="18" charset="0"/>
                              </a:rPr>
                              <m:t>log</m:t>
                            </m:r>
                          </m:fName>
                          <m:e>
                            <m:d>
                              <m:dPr>
                                <m:begChr m:val="|"/>
                                <m:endChr m:val="|"/>
                                <m:ctrlPr>
                                  <a:rPr lang="en-ZA" b="0" i="1" smtClean="0">
                                    <a:latin typeface="Cambria Math" panose="02040503050406030204" pitchFamily="18" charset="0"/>
                                  </a:rPr>
                                </m:ctrlPr>
                              </m:dPr>
                              <m:e>
                                <m:r>
                                  <a:rPr lang="en-ZA" b="0" i="1" smtClean="0">
                                    <a:latin typeface="Cambria Math" panose="02040503050406030204" pitchFamily="18" charset="0"/>
                                  </a:rPr>
                                  <m:t>𝑡</m:t>
                                </m:r>
                              </m:e>
                            </m:d>
                          </m:e>
                        </m:func>
                      </m:e>
                    </m:d>
                  </m:oMath>
                </a14:m>
                <a:r>
                  <a:rPr lang="en-GB"/>
                  <a:t> preprocessing.s</a:t>
                </a:r>
              </a:p>
            </p:txBody>
          </p:sp>
        </mc:Choice>
        <mc:Fallback>
          <p:sp>
            <p:nvSpPr>
              <p:cNvPr id="3" name="Content Placeholder 2">
                <a:extLst>
                  <a:ext uri="{FF2B5EF4-FFF2-40B4-BE49-F238E27FC236}">
                    <a16:creationId xmlns:a16="http://schemas.microsoft.com/office/drawing/2014/main" id="{05CE54FA-45DF-C64A-1DED-0C7D8D6DB5F5}"/>
                  </a:ext>
                </a:extLst>
              </p:cNvPr>
              <p:cNvSpPr>
                <a:spLocks noGrp="1" noRot="1" noChangeAspect="1" noMove="1" noResize="1" noEditPoints="1" noAdjustHandles="1" noChangeArrowheads="1" noChangeShapeType="1" noTextEdit="1"/>
              </p:cNvSpPr>
              <p:nvPr>
                <p:ph idx="1"/>
              </p:nvPr>
            </p:nvSpPr>
            <p:spPr>
              <a:xfrm>
                <a:off x="1131888" y="1371600"/>
                <a:ext cx="9905998" cy="5248275"/>
              </a:xfrm>
              <a:blipFill>
                <a:blip r:embed="rId2"/>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2331459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AB552-03F9-EB0B-21EE-F84EF3468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E3ABF-D6BE-6BDB-B8BF-FB1B2F385012}"/>
              </a:ext>
            </a:extLst>
          </p:cNvPr>
          <p:cNvSpPr>
            <a:spLocks noGrp="1"/>
          </p:cNvSpPr>
          <p:nvPr>
            <p:ph type="title"/>
          </p:nvPr>
        </p:nvSpPr>
        <p:spPr>
          <a:xfrm>
            <a:off x="1141413" y="609601"/>
            <a:ext cx="9905998" cy="762000"/>
          </a:xfrm>
        </p:spPr>
        <p:txBody>
          <a:bodyPr/>
          <a:lstStyle/>
          <a:p>
            <a:r>
              <a:rPr lang="en-GB"/>
              <a:t>Applications of suffix arrays (2)</a:t>
            </a:r>
            <a:endParaRPr lang="en-ZA"/>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A96A55E-94EF-1D48-3E9F-B41D1DCCDBC1}"/>
                  </a:ext>
                </a:extLst>
              </p:cNvPr>
              <p:cNvSpPr>
                <a:spLocks noGrp="1"/>
              </p:cNvSpPr>
              <p:nvPr>
                <p:ph idx="1"/>
              </p:nvPr>
            </p:nvSpPr>
            <p:spPr>
              <a:xfrm>
                <a:off x="1131888" y="1371600"/>
                <a:ext cx="9905998" cy="5248275"/>
              </a:xfrm>
            </p:spPr>
            <p:txBody>
              <a:bodyPr>
                <a:normAutofit/>
              </a:bodyPr>
              <a:lstStyle/>
              <a:p>
                <a:pPr marL="36900" indent="0">
                  <a:buNone/>
                </a:pPr>
                <a:endParaRPr lang="en-GB"/>
              </a:p>
              <a:p>
                <a:r>
                  <a:rPr lang="en-GB"/>
                  <a:t>We can use suffix arrays to determine whether one substring of a string is larger/smaller than another substring of the same string where both substrings are of length </a:t>
                </a:r>
                <a14:m>
                  <m:oMath xmlns:m="http://schemas.openxmlformats.org/officeDocument/2006/math">
                    <m:r>
                      <a:rPr lang="en-GB" b="0" i="1" smtClean="0">
                        <a:latin typeface="Cambria Math" panose="02040503050406030204" pitchFamily="18" charset="0"/>
                      </a:rPr>
                      <m:t>𝑙</m:t>
                    </m:r>
                  </m:oMath>
                </a14:m>
                <a:r>
                  <a:rPr lang="en-GB"/>
                  <a:t>. We first determine the suffix array of the string, while also storing all intermediate results of the equivalence classes. Let </a:t>
                </a:r>
                <a14:m>
                  <m:oMath xmlns:m="http://schemas.openxmlformats.org/officeDocument/2006/math">
                    <m:r>
                      <a:rPr lang="en-GB" b="0" i="1" smtClean="0">
                        <a:latin typeface="Cambria Math" panose="02040503050406030204" pitchFamily="18" charset="0"/>
                      </a:rPr>
                      <m:t>𝑐</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𝑘</m:t>
                        </m:r>
                      </m:e>
                    </m:d>
                    <m:d>
                      <m:dPr>
                        <m:begChr m:val="["/>
                        <m:endChr m:val="]"/>
                        <m:ctrlPr>
                          <a:rPr lang="en-GB" b="0" i="0" smtClean="0">
                            <a:latin typeface="Cambria Math" panose="02040503050406030204" pitchFamily="18" charset="0"/>
                          </a:rPr>
                        </m:ctrlPr>
                      </m:dPr>
                      <m:e>
                        <m:r>
                          <m:rPr>
                            <m:sty m:val="p"/>
                          </m:rPr>
                          <a:rPr lang="en-GB" b="0" i="0" smtClean="0">
                            <a:latin typeface="Cambria Math" panose="02040503050406030204" pitchFamily="18" charset="0"/>
                          </a:rPr>
                          <m:t>i</m:t>
                        </m:r>
                      </m:e>
                    </m:d>
                  </m:oMath>
                </a14:m>
                <a:r>
                  <a:rPr lang="en-GB" b="0"/>
                  <a:t> be the equivalence class of the substring of length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𝑘</m:t>
                        </m:r>
                      </m:sup>
                    </m:sSup>
                  </m:oMath>
                </a14:m>
                <a:r>
                  <a:rPr lang="en-GB" b="0"/>
                  <a:t> beginning at index </a:t>
                </a:r>
                <a14:m>
                  <m:oMath xmlns:m="http://schemas.openxmlformats.org/officeDocument/2006/math">
                    <m:r>
                      <a:rPr lang="en-GB" b="0" i="1" smtClean="0">
                        <a:latin typeface="Cambria Math" panose="02040503050406030204" pitchFamily="18" charset="0"/>
                      </a:rPr>
                      <m:t>𝑖</m:t>
                    </m:r>
                  </m:oMath>
                </a14:m>
                <a:r>
                  <a:rPr lang="en-GB" b="0"/>
                  <a:t>. To compare two substrings starting at indices </a:t>
                </a:r>
                <a14:m>
                  <m:oMath xmlns:m="http://schemas.openxmlformats.org/officeDocument/2006/math">
                    <m:r>
                      <a:rPr lang="en-GB" b="0" i="1" smtClean="0">
                        <a:latin typeface="Cambria Math" panose="02040503050406030204" pitchFamily="18" charset="0"/>
                      </a:rPr>
                      <m:t>𝑎</m:t>
                    </m:r>
                  </m:oMath>
                </a14:m>
                <a:r>
                  <a:rPr lang="en-GB" b="0"/>
                  <a:t> and </a:t>
                </a:r>
                <a14:m>
                  <m:oMath xmlns:m="http://schemas.openxmlformats.org/officeDocument/2006/math">
                    <m:r>
                      <a:rPr lang="en-GB" b="0" i="1" smtClean="0">
                        <a:latin typeface="Cambria Math" panose="02040503050406030204" pitchFamily="18" charset="0"/>
                      </a:rPr>
                      <m:t>𝑏</m:t>
                    </m:r>
                  </m:oMath>
                </a14:m>
                <a:r>
                  <a:rPr lang="en-GB" b="0"/>
                  <a:t>, we first determine the largest </a:t>
                </a:r>
                <a14:m>
                  <m:oMath xmlns:m="http://schemas.openxmlformats.org/officeDocument/2006/math">
                    <m:r>
                      <a:rPr lang="en-GB" b="0" i="1" smtClean="0">
                        <a:latin typeface="Cambria Math" panose="02040503050406030204" pitchFamily="18" charset="0"/>
                      </a:rPr>
                      <m:t>𝑗</m:t>
                    </m:r>
                  </m:oMath>
                </a14:m>
                <a:r>
                  <a:rPr lang="en-GB" b="0"/>
                  <a:t> such that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𝑗</m:t>
                        </m:r>
                      </m:sup>
                    </m:sSup>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𝑙</m:t>
                    </m:r>
                  </m:oMath>
                </a14:m>
                <a:r>
                  <a:rPr lang="en-GB" b="0"/>
                  <a:t>. If </a:t>
                </a:r>
                <a14:m>
                  <m:oMath xmlns:m="http://schemas.openxmlformats.org/officeDocument/2006/math">
                    <m:r>
                      <a:rPr lang="en-GB" b="0" i="1" smtClean="0">
                        <a:latin typeface="Cambria Math" panose="02040503050406030204" pitchFamily="18" charset="0"/>
                      </a:rPr>
                      <m:t>𝑐</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𝑗</m:t>
                        </m:r>
                      </m:e>
                    </m:d>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𝑐</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𝑗</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𝑏</m:t>
                    </m:r>
                    <m:r>
                      <a:rPr lang="en-GB" b="0" i="1" smtClean="0">
                        <a:latin typeface="Cambria Math" panose="02040503050406030204" pitchFamily="18" charset="0"/>
                        <a:ea typeface="Cambria Math" panose="02040503050406030204" pitchFamily="18" charset="0"/>
                      </a:rPr>
                      <m:t>]</m:t>
                    </m:r>
                  </m:oMath>
                </a14:m>
                <a:r>
                  <a:rPr lang="en-GB" b="0">
                    <a:ea typeface="Cambria Math" panose="02040503050406030204" pitchFamily="18" charset="0"/>
                  </a:rPr>
                  <a:t> then we can easily determine the which of the substrings is larger/smaller. If </a:t>
                </a:r>
                <a:endParaRPr lang="en-GB" i="1">
                  <a:latin typeface="Cambria Math" panose="02040503050406030204" pitchFamily="18" charset="0"/>
                </a:endParaRPr>
              </a:p>
              <a:p>
                <a:pPr marL="36900" indent="0">
                  <a:buNone/>
                </a:pPr>
                <a:r>
                  <a:rPr lang="en-GB"/>
                  <a:t>   </a:t>
                </a:r>
                <a14:m>
                  <m:oMath xmlns:m="http://schemas.openxmlformats.org/officeDocument/2006/math">
                    <m:r>
                      <a:rPr lang="en-GB" i="1">
                        <a:latin typeface="Cambria Math" panose="02040503050406030204" pitchFamily="18" charset="0"/>
                      </a:rPr>
                      <m:t>𝑐</m:t>
                    </m:r>
                    <m:d>
                      <m:dPr>
                        <m:begChr m:val="["/>
                        <m:endChr m:val="]"/>
                        <m:ctrlPr>
                          <a:rPr lang="en-GB" i="1">
                            <a:latin typeface="Cambria Math" panose="02040503050406030204" pitchFamily="18" charset="0"/>
                          </a:rPr>
                        </m:ctrlPr>
                      </m:dPr>
                      <m:e>
                        <m:r>
                          <a:rPr lang="en-GB" i="1">
                            <a:latin typeface="Cambria Math" panose="02040503050406030204" pitchFamily="18" charset="0"/>
                          </a:rPr>
                          <m:t>𝑗</m:t>
                        </m:r>
                      </m:e>
                    </m:d>
                    <m:r>
                      <a:rPr lang="en-GB" i="1">
                        <a:latin typeface="Cambria Math" panose="02040503050406030204" pitchFamily="18" charset="0"/>
                      </a:rPr>
                      <m:t>[</m:t>
                    </m:r>
                    <m:r>
                      <a:rPr lang="en-GB" i="1">
                        <a:latin typeface="Cambria Math" panose="02040503050406030204" pitchFamily="18" charset="0"/>
                      </a:rPr>
                      <m:t>𝑎</m:t>
                    </m:r>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𝑐</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𝑗</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𝑏</m:t>
                    </m:r>
                    <m:r>
                      <a:rPr lang="en-GB" i="1">
                        <a:latin typeface="Cambria Math" panose="02040503050406030204" pitchFamily="18" charset="0"/>
                        <a:ea typeface="Cambria Math" panose="02040503050406030204" pitchFamily="18" charset="0"/>
                      </a:rPr>
                      <m:t>]</m:t>
                    </m:r>
                  </m:oMath>
                </a14:m>
                <a:r>
                  <a:rPr lang="en-GB">
                    <a:ea typeface="Cambria Math" panose="02040503050406030204" pitchFamily="18" charset="0"/>
                  </a:rPr>
                  <a:t>  then  we can determine the largest of the two substrings by comparing  the equivalence classes of the two substrings of length </a:t>
                </a:r>
                <a14:m>
                  <m:oMath xmlns:m="http://schemas.openxmlformats.org/officeDocument/2006/math">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2</m:t>
                        </m:r>
                      </m:e>
                      <m:sup>
                        <m:r>
                          <a:rPr lang="en-GB" b="0" i="1" smtClean="0">
                            <a:latin typeface="Cambria Math" panose="02040503050406030204" pitchFamily="18" charset="0"/>
                            <a:ea typeface="Cambria Math" panose="02040503050406030204" pitchFamily="18" charset="0"/>
                          </a:rPr>
                          <m:t>𝑗</m:t>
                        </m:r>
                      </m:sup>
                    </m:sSup>
                  </m:oMath>
                </a14:m>
                <a:r>
                  <a:rPr lang="en-GB" b="0"/>
                  <a:t> ending at </a:t>
                </a:r>
                <a14:m>
                  <m:oMath xmlns:m="http://schemas.openxmlformats.org/officeDocument/2006/math">
                    <m:r>
                      <m:rPr>
                        <m:sty m:val="p"/>
                      </m:rPr>
                      <a:rPr lang="en-GB" b="0" i="0" smtClean="0">
                        <a:latin typeface="Cambria Math" panose="02040503050406030204" pitchFamily="18" charset="0"/>
                      </a:rPr>
                      <m:t>a</m:t>
                    </m:r>
                    <m:r>
                      <a:rPr lang="en-GB" b="0" i="1" smtClean="0">
                        <a:latin typeface="Cambria Math" panose="02040503050406030204" pitchFamily="18" charset="0"/>
                      </a:rPr>
                      <m:t>+</m:t>
                    </m:r>
                    <m:r>
                      <a:rPr lang="en-GB" b="0" i="1" smtClean="0">
                        <a:latin typeface="Cambria Math" panose="02040503050406030204" pitchFamily="18" charset="0"/>
                      </a:rPr>
                      <m:t>𝑙</m:t>
                    </m:r>
                    <m:r>
                      <a:rPr lang="en-GB" b="0" i="1" smtClean="0">
                        <a:latin typeface="Cambria Math" panose="02040503050406030204" pitchFamily="18" charset="0"/>
                      </a:rPr>
                      <m:t>−1</m:t>
                    </m:r>
                  </m:oMath>
                </a14:m>
                <a:r>
                  <a:rPr lang="en-GB" b="0"/>
                  <a:t> and </a:t>
                </a:r>
                <a:endParaRPr lang="en-GB" b="0" i="1">
                  <a:latin typeface="Cambria Math" panose="02040503050406030204" pitchFamily="18" charset="0"/>
                </a:endParaRPr>
              </a:p>
              <a:p>
                <a:pPr marL="36900" indent="0">
                  <a:buNone/>
                </a:pPr>
                <a14:m>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𝑙</m:t>
                    </m:r>
                    <m:r>
                      <a:rPr lang="en-GB" b="0" i="1" smtClean="0">
                        <a:latin typeface="Cambria Math" panose="02040503050406030204" pitchFamily="18" charset="0"/>
                      </a:rPr>
                      <m:t>−1</m:t>
                    </m:r>
                  </m:oMath>
                </a14:m>
                <a:r>
                  <a:rPr lang="en-GB" b="0"/>
                  <a:t>.</a:t>
                </a:r>
              </a:p>
              <a:p>
                <a:endParaRPr lang="en-GB" b="0"/>
              </a:p>
              <a:p>
                <a:endParaRPr lang="en-GB"/>
              </a:p>
            </p:txBody>
          </p:sp>
        </mc:Choice>
        <mc:Fallback>
          <p:sp>
            <p:nvSpPr>
              <p:cNvPr id="3" name="Content Placeholder 2">
                <a:extLst>
                  <a:ext uri="{FF2B5EF4-FFF2-40B4-BE49-F238E27FC236}">
                    <a16:creationId xmlns:a16="http://schemas.microsoft.com/office/drawing/2014/main" id="{6A96A55E-94EF-1D48-3E9F-B41D1DCCDBC1}"/>
                  </a:ext>
                </a:extLst>
              </p:cNvPr>
              <p:cNvSpPr>
                <a:spLocks noGrp="1" noRot="1" noChangeAspect="1" noMove="1" noResize="1" noEditPoints="1" noAdjustHandles="1" noChangeArrowheads="1" noChangeShapeType="1" noTextEdit="1"/>
              </p:cNvSpPr>
              <p:nvPr>
                <p:ph idx="1"/>
              </p:nvPr>
            </p:nvSpPr>
            <p:spPr>
              <a:xfrm>
                <a:off x="1131888" y="1371600"/>
                <a:ext cx="9905998" cy="5248275"/>
              </a:xfrm>
              <a:blipFill>
                <a:blip r:embed="rId2"/>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3313698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6406-B26C-526E-45F8-433465C6C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E54FBE-C1E1-1355-52F2-FBC363F52353}"/>
              </a:ext>
            </a:extLst>
          </p:cNvPr>
          <p:cNvSpPr>
            <a:spLocks noGrp="1"/>
          </p:cNvSpPr>
          <p:nvPr>
            <p:ph type="title"/>
          </p:nvPr>
        </p:nvSpPr>
        <p:spPr>
          <a:xfrm>
            <a:off x="1141413" y="609601"/>
            <a:ext cx="9905998" cy="762000"/>
          </a:xfrm>
        </p:spPr>
        <p:txBody>
          <a:bodyPr/>
          <a:lstStyle/>
          <a:p>
            <a:r>
              <a:rPr lang="en-GB"/>
              <a:t>Sources</a:t>
            </a:r>
            <a:endParaRPr lang="en-ZA"/>
          </a:p>
        </p:txBody>
      </p:sp>
      <p:sp>
        <p:nvSpPr>
          <p:cNvPr id="3" name="Content Placeholder 2">
            <a:extLst>
              <a:ext uri="{FF2B5EF4-FFF2-40B4-BE49-F238E27FC236}">
                <a16:creationId xmlns:a16="http://schemas.microsoft.com/office/drawing/2014/main" id="{55699E79-505C-1CCE-7D6A-3DCD417E1C1D}"/>
              </a:ext>
            </a:extLst>
          </p:cNvPr>
          <p:cNvSpPr>
            <a:spLocks noGrp="1"/>
          </p:cNvSpPr>
          <p:nvPr>
            <p:ph idx="1"/>
          </p:nvPr>
        </p:nvSpPr>
        <p:spPr>
          <a:xfrm>
            <a:off x="1131888" y="1371600"/>
            <a:ext cx="9905998" cy="5248275"/>
          </a:xfrm>
        </p:spPr>
        <p:txBody>
          <a:bodyPr>
            <a:normAutofit/>
          </a:bodyPr>
          <a:lstStyle/>
          <a:p>
            <a:pPr marL="36900" indent="0">
              <a:buNone/>
            </a:pPr>
            <a:r>
              <a:rPr lang="en-ZA">
                <a:hlinkClick r:id="rId2"/>
              </a:rPr>
              <a:t>Suffix Array - Algorithms for Competitive Programming (cp-algorithms.com)</a:t>
            </a:r>
            <a:endParaRPr lang="en-GB"/>
          </a:p>
        </p:txBody>
      </p:sp>
    </p:spTree>
    <p:extLst>
      <p:ext uri="{BB962C8B-B14F-4D97-AF65-F5344CB8AC3E}">
        <p14:creationId xmlns:p14="http://schemas.microsoft.com/office/powerpoint/2010/main" val="230172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CCF5-B174-E97A-8694-C345A11085C5}"/>
              </a:ext>
            </a:extLst>
          </p:cNvPr>
          <p:cNvSpPr>
            <a:spLocks noGrp="1"/>
          </p:cNvSpPr>
          <p:nvPr>
            <p:ph type="title"/>
          </p:nvPr>
        </p:nvSpPr>
        <p:spPr>
          <a:xfrm>
            <a:off x="1141413" y="609600"/>
            <a:ext cx="9905998" cy="1285875"/>
          </a:xfrm>
        </p:spPr>
        <p:txBody>
          <a:bodyPr/>
          <a:lstStyle/>
          <a:p>
            <a:r>
              <a:rPr lang="en-ZA">
                <a:latin typeface="Helvetica" panose="020B0604020202020204" pitchFamily="34" charset="0"/>
                <a:cs typeface="Helvetica" panose="020B0604020202020204" pitchFamily="34" charset="0"/>
              </a:rPr>
              <a:t>What is a suffix array?</a:t>
            </a:r>
          </a:p>
        </p:txBody>
      </p:sp>
      <p:sp>
        <p:nvSpPr>
          <p:cNvPr id="3" name="Content Placeholder 2">
            <a:extLst>
              <a:ext uri="{FF2B5EF4-FFF2-40B4-BE49-F238E27FC236}">
                <a16:creationId xmlns:a16="http://schemas.microsoft.com/office/drawing/2014/main" id="{192855BC-F109-50B4-AEB3-7CBDF4EC0261}"/>
              </a:ext>
            </a:extLst>
          </p:cNvPr>
          <p:cNvSpPr>
            <a:spLocks noGrp="1"/>
          </p:cNvSpPr>
          <p:nvPr>
            <p:ph idx="1"/>
          </p:nvPr>
        </p:nvSpPr>
        <p:spPr>
          <a:xfrm>
            <a:off x="1141413" y="2895599"/>
            <a:ext cx="9905998" cy="1285875"/>
          </a:xfrm>
        </p:spPr>
        <p:txBody>
          <a:bodyPr/>
          <a:lstStyle/>
          <a:p>
            <a:r>
              <a:rPr lang="en-ZA" cap="none">
                <a:solidFill>
                  <a:schemeClr val="tx1"/>
                </a:solidFill>
                <a:latin typeface="Helvetica" panose="020B0604020202020204" pitchFamily="34" charset="0"/>
                <a:ea typeface="Tahoma" panose="020B0604030504040204" pitchFamily="34" charset="0"/>
                <a:cs typeface="Helvetica" panose="020B0604020202020204" pitchFamily="34" charset="0"/>
              </a:rPr>
              <a:t>A suffix array stores the starting indices of all suffixes of a string after the suffixes are sorted in lexicographical order.</a:t>
            </a:r>
          </a:p>
        </p:txBody>
      </p:sp>
    </p:spTree>
    <p:extLst>
      <p:ext uri="{BB962C8B-B14F-4D97-AF65-F5344CB8AC3E}">
        <p14:creationId xmlns:p14="http://schemas.microsoft.com/office/powerpoint/2010/main" val="310139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AACE-3DBC-AA34-2187-38009C9DE8CF}"/>
              </a:ext>
            </a:extLst>
          </p:cNvPr>
          <p:cNvSpPr>
            <a:spLocks noGrp="1"/>
          </p:cNvSpPr>
          <p:nvPr>
            <p:ph type="title"/>
          </p:nvPr>
        </p:nvSpPr>
        <p:spPr>
          <a:xfrm>
            <a:off x="1141413" y="361950"/>
            <a:ext cx="9905998" cy="752475"/>
          </a:xfrm>
        </p:spPr>
        <p:txBody>
          <a:bodyPr/>
          <a:lstStyle/>
          <a:p>
            <a:r>
              <a:rPr lang="en-ZA">
                <a:solidFill>
                  <a:schemeClr val="tx1"/>
                </a:solidFill>
              </a:rPr>
              <a:t>Example of suffix array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1179AB-9FCC-EAE3-5329-A1C1CE51DFAF}"/>
                  </a:ext>
                </a:extLst>
              </p:cNvPr>
              <p:cNvSpPr>
                <a:spLocks noGrp="1"/>
              </p:cNvSpPr>
              <p:nvPr>
                <p:ph idx="1"/>
              </p:nvPr>
            </p:nvSpPr>
            <p:spPr>
              <a:xfrm>
                <a:off x="1141413" y="1895474"/>
                <a:ext cx="9905998" cy="4848225"/>
              </a:xfrm>
            </p:spPr>
            <p:txBody>
              <a:bodyPr>
                <a:normAutofit fontScale="92500" lnSpcReduction="20000"/>
              </a:bodyPr>
              <a:lstStyle/>
              <a:p>
                <a:pPr marL="0" indent="0">
                  <a:buNone/>
                </a:pPr>
                <a:r>
                  <a:rPr lang="en-ZA" cap="none">
                    <a:solidFill>
                      <a:schemeClr val="tx1"/>
                    </a:solidFill>
                  </a:rPr>
                  <a:t>Using the string </a:t>
                </a:r>
                <a14:m>
                  <m:oMath xmlns:m="http://schemas.openxmlformats.org/officeDocument/2006/math">
                    <m:r>
                      <a:rPr lang="en-ZA" b="0" i="1" cap="none" smtClean="0">
                        <a:solidFill>
                          <a:schemeClr val="tx1"/>
                        </a:solidFill>
                        <a:latin typeface="Cambria Math" panose="02040503050406030204" pitchFamily="18" charset="0"/>
                      </a:rPr>
                      <m:t>𝑠</m:t>
                    </m:r>
                  </m:oMath>
                </a14:m>
                <a:r>
                  <a:rPr lang="en-ZA" cap="none">
                    <a:solidFill>
                      <a:schemeClr val="tx1"/>
                    </a:solidFill>
                  </a:rPr>
                  <a:t>=“ACBA”, the suffixes of this string are:</a:t>
                </a:r>
              </a:p>
              <a:p>
                <a:pPr marL="0" indent="0">
                  <a:buNone/>
                </a:pPr>
                <a:r>
                  <a:rPr lang="en-ZA" cap="none">
                    <a:solidFill>
                      <a:schemeClr val="tx1"/>
                    </a:solidFill>
                  </a:rPr>
                  <a:t>0.    ACBA				suffix starting at index 0</a:t>
                </a:r>
              </a:p>
              <a:p>
                <a:pPr marL="0" indent="0">
                  <a:buNone/>
                </a:pPr>
                <a:r>
                  <a:rPr lang="en-ZA" cap="none">
                    <a:solidFill>
                      <a:schemeClr val="tx1"/>
                    </a:solidFill>
                  </a:rPr>
                  <a:t>1.    CBA				suffix starting at index 1</a:t>
                </a:r>
              </a:p>
              <a:p>
                <a:pPr marL="0" indent="0">
                  <a:buNone/>
                </a:pPr>
                <a:r>
                  <a:rPr lang="en-ZA" cap="none">
                    <a:solidFill>
                      <a:schemeClr val="tx1"/>
                    </a:solidFill>
                  </a:rPr>
                  <a:t>2.    BA					suffix starting at index 2</a:t>
                </a:r>
              </a:p>
              <a:p>
                <a:pPr marL="0" indent="0">
                  <a:buNone/>
                </a:pPr>
                <a:r>
                  <a:rPr lang="en-ZA" cap="none">
                    <a:solidFill>
                      <a:schemeClr val="tx1"/>
                    </a:solidFill>
                  </a:rPr>
                  <a:t>3.	A					suffix starting at index 3</a:t>
                </a:r>
              </a:p>
              <a:p>
                <a:pPr marL="0" indent="0">
                  <a:buNone/>
                </a:pPr>
                <a:endParaRPr lang="en-ZA" cap="none">
                  <a:solidFill>
                    <a:schemeClr val="tx1"/>
                  </a:solidFill>
                </a:endParaRPr>
              </a:p>
              <a:p>
                <a:pPr marL="0" indent="0">
                  <a:buNone/>
                </a:pPr>
                <a:r>
                  <a:rPr lang="en-ZA" cap="none">
                    <a:solidFill>
                      <a:schemeClr val="tx1"/>
                    </a:solidFill>
                  </a:rPr>
                  <a:t>After the sorting the suffixes:</a:t>
                </a:r>
              </a:p>
              <a:p>
                <a:pPr marL="0" indent="0">
                  <a:buNone/>
                </a:pPr>
                <a:r>
                  <a:rPr lang="en-ZA" cap="none">
                    <a:solidFill>
                      <a:schemeClr val="tx1"/>
                    </a:solidFill>
                  </a:rPr>
                  <a:t>3.    A					</a:t>
                </a:r>
              </a:p>
              <a:p>
                <a:pPr marL="0" indent="0">
                  <a:buNone/>
                </a:pPr>
                <a:r>
                  <a:rPr lang="en-ZA" cap="none">
                    <a:solidFill>
                      <a:schemeClr val="tx1"/>
                    </a:solidFill>
                  </a:rPr>
                  <a:t>0.    ACBA</a:t>
                </a:r>
              </a:p>
              <a:p>
                <a:pPr marL="0" indent="0">
                  <a:buNone/>
                </a:pPr>
                <a:r>
                  <a:rPr lang="en-ZA" cap="none">
                    <a:solidFill>
                      <a:schemeClr val="tx1"/>
                    </a:solidFill>
                  </a:rPr>
                  <a:t>2.	BA</a:t>
                </a:r>
              </a:p>
              <a:p>
                <a:pPr marL="0" indent="0">
                  <a:buNone/>
                </a:pPr>
                <a:r>
                  <a:rPr lang="en-ZA" cap="none">
                    <a:solidFill>
                      <a:schemeClr val="tx1"/>
                    </a:solidFill>
                  </a:rPr>
                  <a:t>1.	CBA</a:t>
                </a:r>
              </a:p>
              <a:p>
                <a:pPr marL="0" indent="0">
                  <a:buNone/>
                </a:pPr>
                <a:endParaRPr lang="en-ZA" cap="none">
                  <a:solidFill>
                    <a:schemeClr val="tx1"/>
                  </a:solidFill>
                </a:endParaRPr>
              </a:p>
              <a:p>
                <a:pPr marL="0" indent="0">
                  <a:buNone/>
                </a:pPr>
                <a:r>
                  <a:rPr lang="en-ZA" cap="none">
                    <a:solidFill>
                      <a:schemeClr val="tx1"/>
                    </a:solidFill>
                  </a:rPr>
                  <a:t>The suffix array for </a:t>
                </a:r>
                <a14:m>
                  <m:oMath xmlns:m="http://schemas.openxmlformats.org/officeDocument/2006/math">
                    <m:r>
                      <a:rPr lang="en-ZA" b="0" i="1" cap="none" smtClean="0">
                        <a:solidFill>
                          <a:schemeClr val="tx1"/>
                        </a:solidFill>
                        <a:latin typeface="Cambria Math" panose="02040503050406030204" pitchFamily="18" charset="0"/>
                      </a:rPr>
                      <m:t>𝑠</m:t>
                    </m:r>
                  </m:oMath>
                </a14:m>
                <a:r>
                  <a:rPr lang="en-ZA" cap="none">
                    <a:solidFill>
                      <a:schemeClr val="tx1"/>
                    </a:solidFill>
                  </a:rPr>
                  <a:t> would therefore be: [3, 0, 2, 1]</a:t>
                </a:r>
              </a:p>
              <a:p>
                <a:pPr marL="0" indent="0">
                  <a:buNone/>
                </a:pPr>
                <a:endParaRPr lang="en-ZA">
                  <a:solidFill>
                    <a:schemeClr val="tx1"/>
                  </a:solidFill>
                </a:endParaRPr>
              </a:p>
              <a:p>
                <a:pPr marL="0" indent="0">
                  <a:buNone/>
                </a:pPr>
                <a:endParaRPr lang="en-ZA">
                  <a:solidFill>
                    <a:schemeClr val="tx1"/>
                  </a:solidFill>
                </a:endParaRPr>
              </a:p>
            </p:txBody>
          </p:sp>
        </mc:Choice>
        <mc:Fallback>
          <p:sp>
            <p:nvSpPr>
              <p:cNvPr id="3" name="Content Placeholder 2">
                <a:extLst>
                  <a:ext uri="{FF2B5EF4-FFF2-40B4-BE49-F238E27FC236}">
                    <a16:creationId xmlns:a16="http://schemas.microsoft.com/office/drawing/2014/main" id="{471179AB-9FCC-EAE3-5329-A1C1CE51DFAF}"/>
                  </a:ext>
                </a:extLst>
              </p:cNvPr>
              <p:cNvSpPr>
                <a:spLocks noGrp="1" noRot="1" noChangeAspect="1" noMove="1" noResize="1" noEditPoints="1" noAdjustHandles="1" noChangeArrowheads="1" noChangeShapeType="1" noTextEdit="1"/>
              </p:cNvSpPr>
              <p:nvPr>
                <p:ph idx="1"/>
              </p:nvPr>
            </p:nvSpPr>
            <p:spPr>
              <a:xfrm>
                <a:off x="1141413" y="1895474"/>
                <a:ext cx="9905998" cy="4848225"/>
              </a:xfrm>
              <a:blipFill>
                <a:blip r:embed="rId2"/>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105832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8F07FE8-3BD7-75D7-F6DF-D53BA83AF88F}"/>
                  </a:ext>
                </a:extLst>
              </p:cNvPr>
              <p:cNvSpPr>
                <a:spLocks noGrp="1"/>
              </p:cNvSpPr>
              <p:nvPr>
                <p:ph type="title"/>
              </p:nvPr>
            </p:nvSpPr>
            <p:spPr>
              <a:xfrm>
                <a:off x="1141413" y="609600"/>
                <a:ext cx="9905998" cy="1228725"/>
              </a:xfrm>
            </p:spPr>
            <p:txBody>
              <a:bodyPr/>
              <a:lstStyle/>
              <a:p>
                <a14:m>
                  <m:oMath xmlns:m="http://schemas.openxmlformats.org/officeDocument/2006/math">
                    <m:r>
                      <a:rPr lang="en-GB" sz="3200" b="0" i="1" smtClean="0">
                        <a:solidFill>
                          <a:schemeClr val="tx1"/>
                        </a:solidFill>
                        <a:effectLst/>
                        <a:latin typeface="Cambria Math" panose="02040503050406030204" pitchFamily="18" charset="0"/>
                      </a:rPr>
                      <m:t>𝑂</m:t>
                    </m:r>
                    <m:r>
                      <a:rPr lang="en-GB" sz="3200" b="0" i="1" smtClean="0">
                        <a:solidFill>
                          <a:schemeClr val="tx1"/>
                        </a:solidFill>
                        <a:effectLst/>
                        <a:latin typeface="Cambria Math" panose="02040503050406030204" pitchFamily="18" charset="0"/>
                      </a:rPr>
                      <m:t>(</m:t>
                    </m:r>
                    <m:sSup>
                      <m:sSupPr>
                        <m:ctrlPr>
                          <a:rPr lang="en-GB" sz="3200" b="0" i="1" smtClean="0">
                            <a:solidFill>
                              <a:schemeClr val="tx1"/>
                            </a:solidFill>
                            <a:effectLst/>
                            <a:latin typeface="Cambria Math" panose="02040503050406030204" pitchFamily="18" charset="0"/>
                          </a:rPr>
                        </m:ctrlPr>
                      </m:sSupPr>
                      <m:e>
                        <m:r>
                          <a:rPr lang="en-GB" sz="3200" b="0" i="1" smtClean="0">
                            <a:solidFill>
                              <a:schemeClr val="tx1"/>
                            </a:solidFill>
                            <a:effectLst/>
                            <a:latin typeface="Cambria Math" panose="02040503050406030204" pitchFamily="18" charset="0"/>
                          </a:rPr>
                          <m:t>𝑛</m:t>
                        </m:r>
                      </m:e>
                      <m:sup>
                        <m:r>
                          <a:rPr lang="en-GB" sz="3200" b="0" i="1" smtClean="0">
                            <a:solidFill>
                              <a:schemeClr val="tx1"/>
                            </a:solidFill>
                            <a:effectLst/>
                            <a:latin typeface="Cambria Math" panose="02040503050406030204" pitchFamily="18" charset="0"/>
                          </a:rPr>
                          <m:t>2</m:t>
                        </m:r>
                      </m:sup>
                    </m:sSup>
                    <m:func>
                      <m:funcPr>
                        <m:ctrlPr>
                          <a:rPr lang="en-GB" sz="3200" b="0" i="1" smtClean="0">
                            <a:solidFill>
                              <a:schemeClr val="tx1"/>
                            </a:solidFill>
                            <a:effectLst/>
                            <a:latin typeface="Cambria Math" panose="02040503050406030204" pitchFamily="18" charset="0"/>
                          </a:rPr>
                        </m:ctrlPr>
                      </m:funcPr>
                      <m:fName>
                        <m:r>
                          <m:rPr>
                            <m:sty m:val="p"/>
                          </m:rPr>
                          <a:rPr lang="en-GB" sz="3200" b="0" i="0" smtClean="0">
                            <a:solidFill>
                              <a:schemeClr val="tx1"/>
                            </a:solidFill>
                            <a:effectLst/>
                            <a:latin typeface="Cambria Math" panose="02040503050406030204" pitchFamily="18" charset="0"/>
                          </a:rPr>
                          <m:t>log</m:t>
                        </m:r>
                      </m:fName>
                      <m:e>
                        <m:r>
                          <a:rPr lang="en-GB" sz="3200" b="0" i="1" smtClean="0">
                            <a:solidFill>
                              <a:schemeClr val="tx1"/>
                            </a:solidFill>
                            <a:effectLst/>
                            <a:latin typeface="Cambria Math" panose="02040503050406030204" pitchFamily="18" charset="0"/>
                          </a:rPr>
                          <m:t>𝑛</m:t>
                        </m:r>
                      </m:e>
                    </m:func>
                    <m:r>
                      <a:rPr lang="en-GB" sz="3200" b="0" i="1" smtClean="0">
                        <a:solidFill>
                          <a:schemeClr val="tx1"/>
                        </a:solidFill>
                        <a:effectLst/>
                        <a:latin typeface="Cambria Math" panose="02040503050406030204" pitchFamily="18" charset="0"/>
                      </a:rPr>
                      <m:t>)</m:t>
                    </m:r>
                  </m:oMath>
                </a14:m>
                <a:r>
                  <a:rPr lang="en-GB" sz="3200" cap="none">
                    <a:solidFill>
                      <a:schemeClr val="tx1"/>
                    </a:solidFill>
                    <a:effectLst/>
                  </a:rPr>
                  <a:t> </a:t>
                </a:r>
                <a:r>
                  <a:rPr lang="en-ZA">
                    <a:solidFill>
                      <a:schemeClr val="tx1"/>
                    </a:solidFill>
                    <a:effectLst/>
                    <a:latin typeface="Google Sans"/>
                  </a:rPr>
                  <a:t>approach</a:t>
                </a:r>
                <a:endParaRPr lang="en-ZA">
                  <a:solidFill>
                    <a:schemeClr val="tx1"/>
                  </a:solidFill>
                </a:endParaRPr>
              </a:p>
            </p:txBody>
          </p:sp>
        </mc:Choice>
        <mc:Fallback xmlns="">
          <p:sp>
            <p:nvSpPr>
              <p:cNvPr id="2" name="Title 1">
                <a:extLst>
                  <a:ext uri="{FF2B5EF4-FFF2-40B4-BE49-F238E27FC236}">
                    <a16:creationId xmlns:a16="http://schemas.microsoft.com/office/drawing/2014/main" id="{F8F07FE8-3BD7-75D7-F6DF-D53BA83AF88F}"/>
                  </a:ext>
                </a:extLst>
              </p:cNvPr>
              <p:cNvSpPr>
                <a:spLocks noGrp="1" noRot="1" noChangeAspect="1" noMove="1" noResize="1" noEditPoints="1" noAdjustHandles="1" noChangeArrowheads="1" noChangeShapeType="1" noTextEdit="1"/>
              </p:cNvSpPr>
              <p:nvPr>
                <p:ph type="title"/>
              </p:nvPr>
            </p:nvSpPr>
            <p:spPr>
              <a:xfrm>
                <a:off x="1141413" y="609600"/>
                <a:ext cx="9905998" cy="1228725"/>
              </a:xfrm>
              <a:blipFill>
                <a:blip r:embed="rId2"/>
                <a:stretch>
                  <a:fillRect/>
                </a:stretch>
              </a:blipFill>
            </p:spPr>
            <p:txBody>
              <a:bodyPr/>
              <a:lstStyle/>
              <a:p>
                <a:r>
                  <a:rPr lang="en-ZA">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7910228-4B15-C522-2829-969D34C69B6F}"/>
                  </a:ext>
                </a:extLst>
              </p:cNvPr>
              <p:cNvSpPr>
                <a:spLocks noGrp="1"/>
              </p:cNvSpPr>
              <p:nvPr>
                <p:ph idx="1"/>
              </p:nvPr>
            </p:nvSpPr>
            <p:spPr>
              <a:xfrm>
                <a:off x="1141413" y="2143125"/>
                <a:ext cx="9905998" cy="3648075"/>
              </a:xfrm>
            </p:spPr>
            <p:txBody>
              <a:bodyPr>
                <a:normAutofit/>
              </a:bodyPr>
              <a:lstStyle/>
              <a:p>
                <a:r>
                  <a:rPr lang="en-GB" sz="2400" cap="none">
                    <a:effectLst/>
                  </a:rPr>
                  <a:t>Store each suffix in an array, together with its starting index, and sort the array using the standard sort algorithm.</a:t>
                </a:r>
              </a:p>
              <a:p>
                <a:r>
                  <a:rPr lang="en-GB" sz="2400">
                    <a:effectLst/>
                  </a:rPr>
                  <a:t>Has a time complexity of </a:t>
                </a:r>
                <a14:m>
                  <m:oMath xmlns:m="http://schemas.openxmlformats.org/officeDocument/2006/math">
                    <m:r>
                      <a:rPr lang="en-GB" sz="2400" b="0" i="1" smtClean="0">
                        <a:effectLst/>
                        <a:latin typeface="Cambria Math" panose="02040503050406030204" pitchFamily="18" charset="0"/>
                      </a:rPr>
                      <m:t>𝑂</m:t>
                    </m:r>
                    <m:r>
                      <a:rPr lang="en-GB" sz="2400" b="0" i="1" smtClean="0">
                        <a:effectLst/>
                        <a:latin typeface="Cambria Math" panose="02040503050406030204" pitchFamily="18" charset="0"/>
                      </a:rPr>
                      <m:t>(</m:t>
                    </m:r>
                    <m:sSup>
                      <m:sSupPr>
                        <m:ctrlPr>
                          <a:rPr lang="en-GB" sz="2400" b="0" i="1" smtClean="0">
                            <a:effectLst/>
                            <a:latin typeface="Cambria Math" panose="02040503050406030204" pitchFamily="18" charset="0"/>
                          </a:rPr>
                        </m:ctrlPr>
                      </m:sSupPr>
                      <m:e>
                        <m:r>
                          <a:rPr lang="en-GB" sz="2400" b="0" i="1" smtClean="0">
                            <a:effectLst/>
                            <a:latin typeface="Cambria Math" panose="02040503050406030204" pitchFamily="18" charset="0"/>
                          </a:rPr>
                          <m:t>𝑛</m:t>
                        </m:r>
                      </m:e>
                      <m:sup>
                        <m:r>
                          <a:rPr lang="en-GB" sz="2400" b="0" i="1" smtClean="0">
                            <a:effectLst/>
                            <a:latin typeface="Cambria Math" panose="02040503050406030204" pitchFamily="18" charset="0"/>
                          </a:rPr>
                          <m:t>2</m:t>
                        </m:r>
                      </m:sup>
                    </m:sSup>
                    <m:func>
                      <m:funcPr>
                        <m:ctrlPr>
                          <a:rPr lang="en-GB" sz="2400" b="0" i="1" smtClean="0">
                            <a:effectLst/>
                            <a:latin typeface="Cambria Math" panose="02040503050406030204" pitchFamily="18" charset="0"/>
                          </a:rPr>
                        </m:ctrlPr>
                      </m:funcPr>
                      <m:fName>
                        <m:r>
                          <m:rPr>
                            <m:sty m:val="p"/>
                          </m:rPr>
                          <a:rPr lang="en-GB" sz="2400" b="0" i="0" smtClean="0">
                            <a:effectLst/>
                            <a:latin typeface="Cambria Math" panose="02040503050406030204" pitchFamily="18" charset="0"/>
                          </a:rPr>
                          <m:t>log</m:t>
                        </m:r>
                      </m:fName>
                      <m:e>
                        <m:r>
                          <a:rPr lang="en-GB" sz="2400" b="0" i="1" smtClean="0">
                            <a:effectLst/>
                            <a:latin typeface="Cambria Math" panose="02040503050406030204" pitchFamily="18" charset="0"/>
                          </a:rPr>
                          <m:t>𝑛</m:t>
                        </m:r>
                      </m:e>
                    </m:func>
                    <m:r>
                      <a:rPr lang="en-GB" sz="2400" b="0" i="1" smtClean="0">
                        <a:effectLst/>
                        <a:latin typeface="Cambria Math" panose="02040503050406030204" pitchFamily="18" charset="0"/>
                      </a:rPr>
                      <m:t>)</m:t>
                    </m:r>
                  </m:oMath>
                </a14:m>
                <a:r>
                  <a:rPr lang="en-GB" sz="2400" cap="none">
                    <a:effectLst/>
                  </a:rPr>
                  <a:t> as there are </a:t>
                </a:r>
                <a14:m>
                  <m:oMath xmlns:m="http://schemas.openxmlformats.org/officeDocument/2006/math">
                    <m:r>
                      <a:rPr lang="en-GB" sz="2400" b="0" i="1" cap="none" smtClean="0">
                        <a:effectLst/>
                        <a:latin typeface="Cambria Math" panose="02040503050406030204" pitchFamily="18" charset="0"/>
                      </a:rPr>
                      <m:t>𝑂</m:t>
                    </m:r>
                    <m:r>
                      <a:rPr lang="en-GB" sz="2400" b="0" i="1" cap="none" smtClean="0">
                        <a:effectLst/>
                        <a:latin typeface="Cambria Math" panose="02040503050406030204" pitchFamily="18" charset="0"/>
                      </a:rPr>
                      <m:t>(</m:t>
                    </m:r>
                    <m:r>
                      <a:rPr lang="en-GB" sz="2400" b="0" i="1" cap="none" smtClean="0">
                        <a:effectLst/>
                        <a:latin typeface="Cambria Math" panose="02040503050406030204" pitchFamily="18" charset="0"/>
                      </a:rPr>
                      <m:t>𝑛</m:t>
                    </m:r>
                    <m:func>
                      <m:funcPr>
                        <m:ctrlPr>
                          <a:rPr lang="en-GB" sz="2400" b="0" i="1" cap="none" smtClean="0">
                            <a:effectLst/>
                            <a:latin typeface="Cambria Math" panose="02040503050406030204" pitchFamily="18" charset="0"/>
                          </a:rPr>
                        </m:ctrlPr>
                      </m:funcPr>
                      <m:fName>
                        <m:r>
                          <m:rPr>
                            <m:sty m:val="p"/>
                          </m:rPr>
                          <a:rPr lang="en-GB" sz="2400" b="0" i="0" cap="none" smtClean="0">
                            <a:effectLst/>
                            <a:latin typeface="Cambria Math" panose="02040503050406030204" pitchFamily="18" charset="0"/>
                          </a:rPr>
                          <m:t>log</m:t>
                        </m:r>
                      </m:fName>
                      <m:e>
                        <m:r>
                          <a:rPr lang="en-GB" sz="2400" b="0" i="1" cap="none" smtClean="0">
                            <a:effectLst/>
                            <a:latin typeface="Cambria Math" panose="02040503050406030204" pitchFamily="18" charset="0"/>
                          </a:rPr>
                          <m:t>𝑛</m:t>
                        </m:r>
                      </m:e>
                    </m:func>
                    <m:r>
                      <a:rPr lang="en-GB" sz="2400" b="0" i="1" cap="none" smtClean="0">
                        <a:effectLst/>
                        <a:latin typeface="Cambria Math" panose="02040503050406030204" pitchFamily="18" charset="0"/>
                      </a:rPr>
                      <m:t>)</m:t>
                    </m:r>
                  </m:oMath>
                </a14:m>
                <a:r>
                  <a:rPr lang="en-GB" sz="2400" cap="none">
                    <a:effectLst/>
                  </a:rPr>
                  <a:t> comparisons and comparing two strings takes </a:t>
                </a:r>
                <a14:m>
                  <m:oMath xmlns:m="http://schemas.openxmlformats.org/officeDocument/2006/math">
                    <m:r>
                      <a:rPr lang="en-GB" sz="2400" b="0" i="1" cap="none" smtClean="0">
                        <a:effectLst/>
                        <a:latin typeface="Cambria Math" panose="02040503050406030204" pitchFamily="18" charset="0"/>
                      </a:rPr>
                      <m:t>𝑂</m:t>
                    </m:r>
                    <m:r>
                      <a:rPr lang="en-GB" sz="2400" b="0" i="1" cap="none" smtClean="0">
                        <a:effectLst/>
                        <a:latin typeface="Cambria Math" panose="02040503050406030204" pitchFamily="18" charset="0"/>
                      </a:rPr>
                      <m:t>(</m:t>
                    </m:r>
                    <m:r>
                      <a:rPr lang="en-GB" sz="2400" b="0" i="1" cap="none" smtClean="0">
                        <a:effectLst/>
                        <a:latin typeface="Cambria Math" panose="02040503050406030204" pitchFamily="18" charset="0"/>
                      </a:rPr>
                      <m:t>𝑛</m:t>
                    </m:r>
                    <m:r>
                      <a:rPr lang="en-GB" sz="2400" b="0" i="1" cap="none" smtClean="0">
                        <a:effectLst/>
                        <a:latin typeface="Cambria Math" panose="02040503050406030204" pitchFamily="18" charset="0"/>
                      </a:rPr>
                      <m:t>)</m:t>
                    </m:r>
                  </m:oMath>
                </a14:m>
                <a:r>
                  <a:rPr lang="en-GB" sz="2400" cap="none">
                    <a:effectLst/>
                  </a:rPr>
                  <a:t> time.</a:t>
                </a:r>
              </a:p>
            </p:txBody>
          </p:sp>
        </mc:Choice>
        <mc:Fallback>
          <p:sp>
            <p:nvSpPr>
              <p:cNvPr id="3" name="Content Placeholder 2">
                <a:extLst>
                  <a:ext uri="{FF2B5EF4-FFF2-40B4-BE49-F238E27FC236}">
                    <a16:creationId xmlns:a16="http://schemas.microsoft.com/office/drawing/2014/main" id="{F7910228-4B15-C522-2829-969D34C69B6F}"/>
                  </a:ext>
                </a:extLst>
              </p:cNvPr>
              <p:cNvSpPr>
                <a:spLocks noGrp="1" noRot="1" noChangeAspect="1" noMove="1" noResize="1" noEditPoints="1" noAdjustHandles="1" noChangeArrowheads="1" noChangeShapeType="1" noTextEdit="1"/>
              </p:cNvSpPr>
              <p:nvPr>
                <p:ph idx="1"/>
              </p:nvPr>
            </p:nvSpPr>
            <p:spPr>
              <a:xfrm>
                <a:off x="1141413" y="2143125"/>
                <a:ext cx="9905998" cy="3648075"/>
              </a:xfrm>
              <a:blipFill>
                <a:blip r:embed="rId3"/>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139443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7F62E1E-68FA-7D4A-F655-1A5F2CBC97DE}"/>
                  </a:ext>
                </a:extLst>
              </p:cNvPr>
              <p:cNvSpPr>
                <a:spLocks noGrp="1"/>
              </p:cNvSpPr>
              <p:nvPr>
                <p:ph type="title"/>
              </p:nvPr>
            </p:nvSpPr>
            <p:spPr>
              <a:xfrm>
                <a:off x="1141413" y="609600"/>
                <a:ext cx="9905998" cy="762000"/>
              </a:xfrm>
            </p:spPr>
            <p:txBody>
              <a:bodyPr/>
              <a:lstStyle/>
              <a:p>
                <a14:m>
                  <m:oMath xmlns:m="http://schemas.openxmlformats.org/officeDocument/2006/math">
                    <m:r>
                      <a:rPr lang="en-GB" sz="3200" b="0" i="1" smtClean="0">
                        <a:solidFill>
                          <a:schemeClr val="tx1"/>
                        </a:solidFill>
                        <a:effectLst/>
                        <a:latin typeface="Cambria Math" panose="02040503050406030204" pitchFamily="18" charset="0"/>
                      </a:rPr>
                      <m:t>𝑂</m:t>
                    </m:r>
                    <m:r>
                      <a:rPr lang="en-GB" sz="3200" b="0" i="1" smtClean="0">
                        <a:solidFill>
                          <a:schemeClr val="tx1"/>
                        </a:solidFill>
                        <a:effectLst/>
                        <a:latin typeface="Cambria Math" panose="02040503050406030204" pitchFamily="18" charset="0"/>
                      </a:rPr>
                      <m:t>(</m:t>
                    </m:r>
                    <m:r>
                      <a:rPr lang="en-GB" sz="3200" b="0" i="1" smtClean="0">
                        <a:solidFill>
                          <a:schemeClr val="tx1"/>
                        </a:solidFill>
                        <a:effectLst/>
                        <a:latin typeface="Cambria Math" panose="02040503050406030204" pitchFamily="18" charset="0"/>
                      </a:rPr>
                      <m:t>𝑛</m:t>
                    </m:r>
                    <m:func>
                      <m:funcPr>
                        <m:ctrlPr>
                          <a:rPr lang="en-GB" sz="3200" b="0" i="1" smtClean="0">
                            <a:solidFill>
                              <a:schemeClr val="tx1"/>
                            </a:solidFill>
                            <a:effectLst/>
                            <a:latin typeface="Cambria Math" panose="02040503050406030204" pitchFamily="18" charset="0"/>
                          </a:rPr>
                        </m:ctrlPr>
                      </m:funcPr>
                      <m:fName>
                        <m:r>
                          <m:rPr>
                            <m:sty m:val="p"/>
                          </m:rPr>
                          <a:rPr lang="en-GB" sz="3200" b="0" i="0" smtClean="0">
                            <a:solidFill>
                              <a:schemeClr val="tx1"/>
                            </a:solidFill>
                            <a:effectLst/>
                            <a:latin typeface="Cambria Math" panose="02040503050406030204" pitchFamily="18" charset="0"/>
                          </a:rPr>
                          <m:t>log</m:t>
                        </m:r>
                      </m:fName>
                      <m:e>
                        <m:r>
                          <a:rPr lang="en-GB" sz="3200" b="0" i="1" smtClean="0">
                            <a:solidFill>
                              <a:schemeClr val="tx1"/>
                            </a:solidFill>
                            <a:effectLst/>
                            <a:latin typeface="Cambria Math" panose="02040503050406030204" pitchFamily="18" charset="0"/>
                          </a:rPr>
                          <m:t>𝑛</m:t>
                        </m:r>
                      </m:e>
                    </m:func>
                    <m:r>
                      <a:rPr lang="en-GB" sz="3200" b="0" i="1" smtClean="0">
                        <a:solidFill>
                          <a:schemeClr val="tx1"/>
                        </a:solidFill>
                        <a:effectLst/>
                        <a:latin typeface="Cambria Math" panose="02040503050406030204" pitchFamily="18" charset="0"/>
                      </a:rPr>
                      <m:t>)</m:t>
                    </m:r>
                  </m:oMath>
                </a14:m>
                <a:r>
                  <a:rPr lang="en-GB" sz="3200" cap="none">
                    <a:solidFill>
                      <a:schemeClr val="tx1"/>
                    </a:solidFill>
                    <a:effectLst/>
                  </a:rPr>
                  <a:t> </a:t>
                </a:r>
                <a:r>
                  <a:rPr lang="en-ZA">
                    <a:solidFill>
                      <a:schemeClr val="tx1"/>
                    </a:solidFill>
                    <a:effectLst/>
                    <a:latin typeface="Google Sans"/>
                  </a:rPr>
                  <a:t>approach</a:t>
                </a:r>
                <a:endParaRPr lang="en-ZA"/>
              </a:p>
            </p:txBody>
          </p:sp>
        </mc:Choice>
        <mc:Fallback xmlns="">
          <p:sp>
            <p:nvSpPr>
              <p:cNvPr id="2" name="Title 1">
                <a:extLst>
                  <a:ext uri="{FF2B5EF4-FFF2-40B4-BE49-F238E27FC236}">
                    <a16:creationId xmlns:a16="http://schemas.microsoft.com/office/drawing/2014/main" id="{E7F62E1E-68FA-7D4A-F655-1A5F2CBC97DE}"/>
                  </a:ext>
                </a:extLst>
              </p:cNvPr>
              <p:cNvSpPr>
                <a:spLocks noGrp="1" noRot="1" noChangeAspect="1" noMove="1" noResize="1" noEditPoints="1" noAdjustHandles="1" noChangeArrowheads="1" noChangeShapeType="1" noTextEdit="1"/>
              </p:cNvSpPr>
              <p:nvPr>
                <p:ph type="title"/>
              </p:nvPr>
            </p:nvSpPr>
            <p:spPr>
              <a:xfrm>
                <a:off x="1141413" y="609600"/>
                <a:ext cx="9905998" cy="762000"/>
              </a:xfrm>
              <a:blipFill>
                <a:blip r:embed="rId2"/>
                <a:stretch>
                  <a:fillRect b="-15200"/>
                </a:stretch>
              </a:blipFill>
            </p:spPr>
            <p:txBody>
              <a:bodyPr/>
              <a:lstStyle/>
              <a:p>
                <a:r>
                  <a:rPr lang="en-ZA">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A53FEBD-FF32-9A9C-BB2B-9020B41984A0}"/>
                  </a:ext>
                </a:extLst>
              </p:cNvPr>
              <p:cNvSpPr>
                <a:spLocks noGrp="1"/>
              </p:cNvSpPr>
              <p:nvPr>
                <p:ph idx="1"/>
              </p:nvPr>
            </p:nvSpPr>
            <p:spPr>
              <a:xfrm>
                <a:off x="1141413" y="1371600"/>
                <a:ext cx="9905998" cy="4876799"/>
              </a:xfrm>
            </p:spPr>
            <p:txBody>
              <a:bodyPr>
                <a:normAutofit fontScale="92500" lnSpcReduction="10000"/>
              </a:bodyPr>
              <a:lstStyle/>
              <a:p>
                <a:r>
                  <a:rPr lang="en-ZA"/>
                  <a:t>Instead of sorting the suffixes of a string, we can append a “small” character to the string and then sort all cyclic shifts of the string. This will allow us to obtain the sorted suffixes of the string.</a:t>
                </a:r>
              </a:p>
              <a:p>
                <a:r>
                  <a:rPr lang="en-ZA"/>
                  <a:t>The ‘$’ character is commonly used as a “small” character as it has an ASCII value smaller than most other characters(including all digits and letters).</a:t>
                </a:r>
              </a:p>
              <a:p>
                <a:r>
                  <a:rPr lang="en-ZA"/>
                  <a:t>Example:</a:t>
                </a:r>
              </a:p>
              <a:p>
                <a:pPr marL="0" indent="0">
                  <a:buNone/>
                </a:pPr>
                <a:r>
                  <a:rPr lang="en-ZA"/>
                  <a:t>	After appending ‘$’ key to </a:t>
                </a:r>
                <a14:m>
                  <m:oMath xmlns:m="http://schemas.openxmlformats.org/officeDocument/2006/math">
                    <m:r>
                      <a:rPr lang="en-ZA" b="0" i="1" smtClean="0">
                        <a:latin typeface="Cambria Math" panose="02040503050406030204" pitchFamily="18" charset="0"/>
                      </a:rPr>
                      <m:t>𝑠</m:t>
                    </m:r>
                  </m:oMath>
                </a14:m>
                <a:r>
                  <a:rPr lang="en-ZA"/>
                  <a:t>=“ACBA” to get </a:t>
                </a:r>
                <a14:m>
                  <m:oMath xmlns:m="http://schemas.openxmlformats.org/officeDocument/2006/math">
                    <m:r>
                      <a:rPr lang="en-ZA" b="0" i="1" smtClean="0">
                        <a:latin typeface="Cambria Math" panose="02040503050406030204" pitchFamily="18" charset="0"/>
                      </a:rPr>
                      <m:t>𝑠</m:t>
                    </m:r>
                  </m:oMath>
                </a14:m>
                <a:r>
                  <a:rPr lang="en-ZA"/>
                  <a:t>=“ACBA$” the sorted cyclic shifts are:</a:t>
                </a:r>
              </a:p>
              <a:p>
                <a:pPr marL="0" indent="0">
                  <a:buNone/>
                </a:pPr>
                <a:r>
                  <a:rPr lang="en-ZA"/>
                  <a:t>	3. A$ACB		which represents the suffix “A”</a:t>
                </a:r>
              </a:p>
              <a:p>
                <a:pPr marL="0" indent="0">
                  <a:buNone/>
                </a:pPr>
                <a:r>
                  <a:rPr lang="en-ZA"/>
                  <a:t>	0. ACBA$		which represents the suffix “ACBA”</a:t>
                </a:r>
              </a:p>
              <a:p>
                <a:pPr marL="0" indent="0">
                  <a:buNone/>
                </a:pPr>
                <a:r>
                  <a:rPr lang="en-ZA"/>
                  <a:t>	2. BA$AC		which represents the suffix “BA”</a:t>
                </a:r>
              </a:p>
              <a:p>
                <a:pPr marL="0" indent="0">
                  <a:buNone/>
                </a:pPr>
                <a:r>
                  <a:rPr lang="en-ZA"/>
                  <a:t>	1. CBA$A		which represents the suffix “CBA”</a:t>
                </a:r>
              </a:p>
              <a:p>
                <a:r>
                  <a:rPr lang="en-ZA"/>
                  <a:t>We get rid of the cyclic shift beginning with ‘$’ ($ACBA in this example) as this doesn’t represent any suffix of the string.</a:t>
                </a:r>
              </a:p>
            </p:txBody>
          </p:sp>
        </mc:Choice>
        <mc:Fallback>
          <p:sp>
            <p:nvSpPr>
              <p:cNvPr id="3" name="Content Placeholder 2">
                <a:extLst>
                  <a:ext uri="{FF2B5EF4-FFF2-40B4-BE49-F238E27FC236}">
                    <a16:creationId xmlns:a16="http://schemas.microsoft.com/office/drawing/2014/main" id="{AA53FEBD-FF32-9A9C-BB2B-9020B41984A0}"/>
                  </a:ext>
                </a:extLst>
              </p:cNvPr>
              <p:cNvSpPr>
                <a:spLocks noGrp="1" noRot="1" noChangeAspect="1" noMove="1" noResize="1" noEditPoints="1" noAdjustHandles="1" noChangeArrowheads="1" noChangeShapeType="1" noTextEdit="1"/>
              </p:cNvSpPr>
              <p:nvPr>
                <p:ph idx="1"/>
              </p:nvPr>
            </p:nvSpPr>
            <p:spPr>
              <a:xfrm>
                <a:off x="1141413" y="1371600"/>
                <a:ext cx="9905998" cy="4876799"/>
              </a:xfrm>
              <a:blipFill>
                <a:blip r:embed="rId3"/>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239058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A6755-71E6-01E4-2D84-3A61EE1B29E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1AAE0-CF58-ADFA-5C79-BBA129EA486E}"/>
                  </a:ext>
                </a:extLst>
              </p:cNvPr>
              <p:cNvSpPr>
                <a:spLocks noGrp="1"/>
              </p:cNvSpPr>
              <p:nvPr>
                <p:ph type="title"/>
              </p:nvPr>
            </p:nvSpPr>
            <p:spPr>
              <a:xfrm>
                <a:off x="1141413" y="609601"/>
                <a:ext cx="9905998" cy="762000"/>
              </a:xfrm>
            </p:spPr>
            <p:txBody>
              <a:bodyPr/>
              <a:lstStyle/>
              <a:p>
                <a14:m>
                  <m:oMath xmlns:m="http://schemas.openxmlformats.org/officeDocument/2006/math">
                    <m:r>
                      <a:rPr lang="en-GB" sz="3200" b="0" i="1" smtClean="0">
                        <a:solidFill>
                          <a:schemeClr val="tx1"/>
                        </a:solidFill>
                        <a:effectLst/>
                        <a:latin typeface="Cambria Math" panose="02040503050406030204" pitchFamily="18" charset="0"/>
                      </a:rPr>
                      <m:t>𝑂</m:t>
                    </m:r>
                    <m:r>
                      <a:rPr lang="en-GB" sz="3200" b="0" i="1" smtClean="0">
                        <a:solidFill>
                          <a:schemeClr val="tx1"/>
                        </a:solidFill>
                        <a:effectLst/>
                        <a:latin typeface="Cambria Math" panose="02040503050406030204" pitchFamily="18" charset="0"/>
                      </a:rPr>
                      <m:t>(</m:t>
                    </m:r>
                    <m:r>
                      <a:rPr lang="en-GB" sz="3200" b="0" i="1" smtClean="0">
                        <a:solidFill>
                          <a:schemeClr val="tx1"/>
                        </a:solidFill>
                        <a:effectLst/>
                        <a:latin typeface="Cambria Math" panose="02040503050406030204" pitchFamily="18" charset="0"/>
                      </a:rPr>
                      <m:t>𝑛</m:t>
                    </m:r>
                    <m:func>
                      <m:funcPr>
                        <m:ctrlPr>
                          <a:rPr lang="en-GB" sz="3200" b="0" i="1" smtClean="0">
                            <a:solidFill>
                              <a:schemeClr val="tx1"/>
                            </a:solidFill>
                            <a:effectLst/>
                            <a:latin typeface="Cambria Math" panose="02040503050406030204" pitchFamily="18" charset="0"/>
                          </a:rPr>
                        </m:ctrlPr>
                      </m:funcPr>
                      <m:fName>
                        <m:r>
                          <m:rPr>
                            <m:sty m:val="p"/>
                          </m:rPr>
                          <a:rPr lang="en-GB" sz="3200" b="0" i="0" smtClean="0">
                            <a:solidFill>
                              <a:schemeClr val="tx1"/>
                            </a:solidFill>
                            <a:effectLst/>
                            <a:latin typeface="Cambria Math" panose="02040503050406030204" pitchFamily="18" charset="0"/>
                          </a:rPr>
                          <m:t>log</m:t>
                        </m:r>
                      </m:fName>
                      <m:e>
                        <m:r>
                          <a:rPr lang="en-GB" sz="3200" b="0" i="1" smtClean="0">
                            <a:solidFill>
                              <a:schemeClr val="tx1"/>
                            </a:solidFill>
                            <a:effectLst/>
                            <a:latin typeface="Cambria Math" panose="02040503050406030204" pitchFamily="18" charset="0"/>
                          </a:rPr>
                          <m:t>𝑛</m:t>
                        </m:r>
                      </m:e>
                    </m:func>
                    <m:r>
                      <a:rPr lang="en-GB" sz="3200" b="0" i="1" smtClean="0">
                        <a:solidFill>
                          <a:schemeClr val="tx1"/>
                        </a:solidFill>
                        <a:effectLst/>
                        <a:latin typeface="Cambria Math" panose="02040503050406030204" pitchFamily="18" charset="0"/>
                      </a:rPr>
                      <m:t>)</m:t>
                    </m:r>
                  </m:oMath>
                </a14:m>
                <a:r>
                  <a:rPr lang="en-GB" sz="3200" cap="none">
                    <a:solidFill>
                      <a:schemeClr val="tx1"/>
                    </a:solidFill>
                    <a:effectLst/>
                  </a:rPr>
                  <a:t> </a:t>
                </a:r>
                <a:r>
                  <a:rPr lang="en-ZA">
                    <a:solidFill>
                      <a:schemeClr val="tx1"/>
                    </a:solidFill>
                    <a:effectLst/>
                    <a:latin typeface="Google Sans"/>
                  </a:rPr>
                  <a:t>approach (continued)</a:t>
                </a:r>
                <a:endParaRPr lang="en-ZA"/>
              </a:p>
            </p:txBody>
          </p:sp>
        </mc:Choice>
        <mc:Fallback xmlns="">
          <p:sp>
            <p:nvSpPr>
              <p:cNvPr id="2" name="Title 1">
                <a:extLst>
                  <a:ext uri="{FF2B5EF4-FFF2-40B4-BE49-F238E27FC236}">
                    <a16:creationId xmlns:a16="http://schemas.microsoft.com/office/drawing/2014/main" id="{A2F1AAE0-CF58-ADFA-5C79-BBA129EA486E}"/>
                  </a:ext>
                </a:extLst>
              </p:cNvPr>
              <p:cNvSpPr>
                <a:spLocks noGrp="1" noRot="1" noChangeAspect="1" noMove="1" noResize="1" noEditPoints="1" noAdjustHandles="1" noChangeArrowheads="1" noChangeShapeType="1" noTextEdit="1"/>
              </p:cNvSpPr>
              <p:nvPr>
                <p:ph type="title"/>
              </p:nvPr>
            </p:nvSpPr>
            <p:spPr>
              <a:xfrm>
                <a:off x="1141413" y="609601"/>
                <a:ext cx="9905998" cy="762000"/>
              </a:xfrm>
              <a:blipFill>
                <a:blip r:embed="rId2"/>
                <a:stretch>
                  <a:fillRect b="-15200"/>
                </a:stretch>
              </a:blipFill>
            </p:spPr>
            <p:txBody>
              <a:bodyPr/>
              <a:lstStyle/>
              <a:p>
                <a:r>
                  <a:rPr lang="en-ZA">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8751D6-0DE8-2FD4-D6DC-3F9D28D170D6}"/>
                  </a:ext>
                </a:extLst>
              </p:cNvPr>
              <p:cNvSpPr>
                <a:spLocks noGrp="1"/>
              </p:cNvSpPr>
              <p:nvPr>
                <p:ph idx="1"/>
              </p:nvPr>
            </p:nvSpPr>
            <p:spPr>
              <a:xfrm>
                <a:off x="1131888" y="1371600"/>
                <a:ext cx="9905998" cy="4876799"/>
              </a:xfrm>
            </p:spPr>
            <p:txBody>
              <a:bodyPr>
                <a:normAutofit/>
              </a:bodyPr>
              <a:lstStyle/>
              <a:p>
                <a:r>
                  <a:rPr lang="en-ZA"/>
                  <a:t>Since we are sorting cyclic shifts of a string, we will use the notation </a:t>
                </a:r>
                <a14:m>
                  <m:oMath xmlns:m="http://schemas.openxmlformats.org/officeDocument/2006/math">
                    <m:r>
                      <a:rPr lang="en-ZA" i="1">
                        <a:latin typeface="Cambria Math" panose="02040503050406030204" pitchFamily="18" charset="0"/>
                        <a:ea typeface="Cambria Math" panose="02040503050406030204" pitchFamily="18" charset="0"/>
                      </a:rPr>
                      <m:t>𝑠</m:t>
                    </m:r>
                  </m:oMath>
                </a14:m>
                <a:r>
                  <a:rPr lang="en-ZA">
                    <a:latin typeface="Cambria Math" panose="02040503050406030204" pitchFamily="18" charset="0"/>
                    <a:ea typeface="Cambria Math" panose="02040503050406030204" pitchFamily="18" charset="0"/>
                  </a:rPr>
                  <a:t>[i...j] </a:t>
                </a:r>
                <a:r>
                  <a:rPr lang="en-ZA"/>
                  <a:t>where </a:t>
                </a:r>
                <a:r>
                  <a:rPr lang="en-ZA">
                    <a:latin typeface="Cambria Math" panose="02040503050406030204" pitchFamily="18" charset="0"/>
                    <a:ea typeface="Cambria Math" panose="02040503050406030204" pitchFamily="18" charset="0"/>
                  </a:rPr>
                  <a:t>i &gt; j </a:t>
                </a:r>
                <a:r>
                  <a:rPr lang="en-ZA">
                    <a:latin typeface="+mj-lt"/>
                    <a:ea typeface="Cambria Math" panose="02040503050406030204" pitchFamily="18" charset="0"/>
                  </a:rPr>
                  <a:t>to represent the string </a:t>
                </a:r>
                <a14:m>
                  <m:oMath xmlns:m="http://schemas.openxmlformats.org/officeDocument/2006/math">
                    <m:r>
                      <a:rPr lang="en-ZA" b="0" i="1" smtClean="0">
                        <a:latin typeface="Cambria Math" panose="02040503050406030204" pitchFamily="18" charset="0"/>
                        <a:ea typeface="Cambria Math" panose="02040503050406030204" pitchFamily="18" charset="0"/>
                      </a:rPr>
                      <m:t>𝑠</m:t>
                    </m:r>
                  </m:oMath>
                </a14:m>
                <a:r>
                  <a:rPr lang="en-ZA">
                    <a:latin typeface="Cambria Math" panose="02040503050406030204" pitchFamily="18" charset="0"/>
                    <a:ea typeface="Cambria Math" panose="02040503050406030204" pitchFamily="18" charset="0"/>
                  </a:rPr>
                  <a:t>[i...n-1] + </a:t>
                </a:r>
                <a14:m>
                  <m:oMath xmlns:m="http://schemas.openxmlformats.org/officeDocument/2006/math">
                    <m:r>
                      <a:rPr lang="en-ZA" b="0" i="1" smtClean="0">
                        <a:latin typeface="Cambria Math" panose="02040503050406030204" pitchFamily="18" charset="0"/>
                        <a:ea typeface="Cambria Math" panose="02040503050406030204" pitchFamily="18" charset="0"/>
                      </a:rPr>
                      <m:t>𝑠</m:t>
                    </m:r>
                  </m:oMath>
                </a14:m>
                <a:r>
                  <a:rPr lang="en-ZA">
                    <a:latin typeface="Cambria Math" panose="02040503050406030204" pitchFamily="18" charset="0"/>
                    <a:ea typeface="Cambria Math" panose="02040503050406030204" pitchFamily="18" charset="0"/>
                  </a:rPr>
                  <a:t>[0...j] </a:t>
                </a:r>
                <a:r>
                  <a:rPr lang="en-ZA">
                    <a:latin typeface="+mj-lt"/>
                    <a:ea typeface="Cambria Math" panose="02040503050406030204" pitchFamily="18" charset="0"/>
                  </a:rPr>
                  <a:t>where indices start from 0.</a:t>
                </a:r>
              </a:p>
              <a:p>
                <a:r>
                  <a:rPr lang="en-ZA">
                    <a:latin typeface="+mj-lt"/>
                    <a:ea typeface="Cambria Math" panose="02040503050406030204" pitchFamily="18" charset="0"/>
                  </a:rPr>
                  <a:t>The algorithm we use will perform </a:t>
                </a:r>
                <a14:m>
                  <m:oMath xmlns:m="http://schemas.openxmlformats.org/officeDocument/2006/math">
                    <m:d>
                      <m:dPr>
                        <m:begChr m:val="⌈"/>
                        <m:endChr m:val="⌉"/>
                        <m:ctrlPr>
                          <a:rPr lang="en-ZA" i="1" smtClean="0">
                            <a:latin typeface="Cambria Math" panose="02040503050406030204" pitchFamily="18" charset="0"/>
                            <a:ea typeface="Cambria Math" panose="02040503050406030204" pitchFamily="18" charset="0"/>
                          </a:rPr>
                        </m:ctrlPr>
                      </m:dPr>
                      <m:e>
                        <m:func>
                          <m:funcPr>
                            <m:ctrlPr>
                              <a:rPr lang="en-ZA" i="1" smtClean="0">
                                <a:latin typeface="Cambria Math" panose="02040503050406030204" pitchFamily="18" charset="0"/>
                                <a:ea typeface="Cambria Math" panose="02040503050406030204" pitchFamily="18" charset="0"/>
                              </a:rPr>
                            </m:ctrlPr>
                          </m:funcPr>
                          <m:fName>
                            <m:r>
                              <m:rPr>
                                <m:sty m:val="p"/>
                              </m:rPr>
                              <a:rPr lang="en-ZA" i="0" smtClean="0">
                                <a:latin typeface="Cambria Math" panose="02040503050406030204" pitchFamily="18" charset="0"/>
                                <a:ea typeface="Cambria Math" panose="02040503050406030204" pitchFamily="18" charset="0"/>
                              </a:rPr>
                              <m:t>log</m:t>
                            </m:r>
                          </m:fName>
                          <m:e>
                            <m:r>
                              <a:rPr lang="en-ZA" b="0" i="1" smtClean="0">
                                <a:latin typeface="Cambria Math" panose="02040503050406030204" pitchFamily="18" charset="0"/>
                                <a:ea typeface="Cambria Math" panose="02040503050406030204" pitchFamily="18" charset="0"/>
                              </a:rPr>
                              <m:t>𝑛</m:t>
                            </m:r>
                          </m:e>
                        </m:func>
                      </m:e>
                    </m:d>
                    <m:r>
                      <a:rPr lang="en-ZA" b="0" i="1" smtClean="0">
                        <a:latin typeface="Cambria Math" panose="02040503050406030204" pitchFamily="18" charset="0"/>
                        <a:ea typeface="Cambria Math" panose="02040503050406030204" pitchFamily="18" charset="0"/>
                      </a:rPr>
                      <m:t>+1</m:t>
                    </m:r>
                  </m:oMath>
                </a14:m>
                <a:r>
                  <a:rPr lang="en-ZA">
                    <a:latin typeface="+mj-lt"/>
                    <a:ea typeface="Cambria Math" panose="02040503050406030204" pitchFamily="18" charset="0"/>
                  </a:rPr>
                  <a:t> operations. In the </a:t>
                </a:r>
                <a14:m>
                  <m:oMath xmlns:m="http://schemas.openxmlformats.org/officeDocument/2006/math">
                    <m:r>
                      <a:rPr lang="en-ZA" b="0" i="1" smtClean="0">
                        <a:latin typeface="Cambria Math" panose="02040503050406030204" pitchFamily="18" charset="0"/>
                        <a:ea typeface="Cambria Math" panose="02040503050406030204" pitchFamily="18" charset="0"/>
                      </a:rPr>
                      <m:t>𝑘</m:t>
                    </m:r>
                  </m:oMath>
                </a14:m>
                <a:r>
                  <a:rPr lang="en-ZA">
                    <a:latin typeface="+mj-lt"/>
                    <a:ea typeface="Cambria Math" panose="02040503050406030204" pitchFamily="18" charset="0"/>
                  </a:rPr>
                  <a:t>-th iteration of the algorithm (for </a:t>
                </a:r>
                <a14:m>
                  <m:oMath xmlns:m="http://schemas.openxmlformats.org/officeDocument/2006/math">
                    <m:r>
                      <a:rPr lang="en-ZA" b="0" i="1" smtClean="0">
                        <a:latin typeface="Cambria Math" panose="02040503050406030204" pitchFamily="18" charset="0"/>
                        <a:ea typeface="Cambria Math" panose="02040503050406030204" pitchFamily="18" charset="0"/>
                      </a:rPr>
                      <m:t>𝑘</m:t>
                    </m:r>
                    <m:r>
                      <a:rPr lang="en-ZA" b="0" i="1" smtClean="0">
                        <a:latin typeface="Cambria Math" panose="02040503050406030204" pitchFamily="18" charset="0"/>
                        <a:ea typeface="Cambria Math" panose="02040503050406030204" pitchFamily="18" charset="0"/>
                      </a:rPr>
                      <m:t>=0…</m:t>
                    </m:r>
                    <m:d>
                      <m:dPr>
                        <m:begChr m:val="⌈"/>
                        <m:endChr m:val="⌉"/>
                        <m:ctrlPr>
                          <a:rPr lang="en-ZA" b="0" i="1" smtClean="0">
                            <a:latin typeface="Cambria Math" panose="02040503050406030204" pitchFamily="18" charset="0"/>
                            <a:ea typeface="Cambria Math" panose="02040503050406030204" pitchFamily="18" charset="0"/>
                          </a:rPr>
                        </m:ctrlPr>
                      </m:dPr>
                      <m:e>
                        <m:func>
                          <m:funcPr>
                            <m:ctrlPr>
                              <a:rPr lang="en-ZA" b="0" i="1" smtClean="0">
                                <a:latin typeface="Cambria Math" panose="02040503050406030204" pitchFamily="18" charset="0"/>
                                <a:ea typeface="Cambria Math" panose="02040503050406030204" pitchFamily="18" charset="0"/>
                              </a:rPr>
                            </m:ctrlPr>
                          </m:funcPr>
                          <m:fName>
                            <m:r>
                              <m:rPr>
                                <m:sty m:val="p"/>
                              </m:rPr>
                              <a:rPr lang="en-ZA" b="0" i="0" smtClean="0">
                                <a:latin typeface="Cambria Math" panose="02040503050406030204" pitchFamily="18" charset="0"/>
                                <a:ea typeface="Cambria Math" panose="02040503050406030204" pitchFamily="18" charset="0"/>
                              </a:rPr>
                              <m:t>log</m:t>
                            </m:r>
                          </m:fName>
                          <m:e>
                            <m:r>
                              <a:rPr lang="en-ZA" b="0" i="1" smtClean="0">
                                <a:latin typeface="Cambria Math" panose="02040503050406030204" pitchFamily="18" charset="0"/>
                                <a:ea typeface="Cambria Math" panose="02040503050406030204" pitchFamily="18" charset="0"/>
                              </a:rPr>
                              <m:t>𝑛</m:t>
                            </m:r>
                          </m:e>
                        </m:func>
                      </m:e>
                    </m:d>
                  </m:oMath>
                </a14:m>
                <a:r>
                  <a:rPr lang="en-ZA">
                    <a:latin typeface="+mj-lt"/>
                    <a:ea typeface="Cambria Math" panose="02040503050406030204" pitchFamily="18" charset="0"/>
                  </a:rPr>
                  <a:t>), we will sort all substrings of the string of length </a:t>
                </a:r>
                <a14:m>
                  <m:oMath xmlns:m="http://schemas.openxmlformats.org/officeDocument/2006/math">
                    <m:sSup>
                      <m:sSupPr>
                        <m:ctrlPr>
                          <a:rPr lang="en-ZA" i="1" smtClean="0">
                            <a:latin typeface="Cambria Math" panose="02040503050406030204" pitchFamily="18" charset="0"/>
                            <a:ea typeface="Cambria Math" panose="02040503050406030204" pitchFamily="18" charset="0"/>
                          </a:rPr>
                        </m:ctrlPr>
                      </m:sSupPr>
                      <m:e>
                        <m:r>
                          <a:rPr lang="en-ZA" b="0" i="1" smtClean="0">
                            <a:latin typeface="Cambria Math" panose="02040503050406030204" pitchFamily="18" charset="0"/>
                            <a:ea typeface="Cambria Math" panose="02040503050406030204" pitchFamily="18" charset="0"/>
                          </a:rPr>
                          <m:t>2</m:t>
                        </m:r>
                      </m:e>
                      <m:sup>
                        <m:r>
                          <a:rPr lang="en-ZA" b="0" i="1" smtClean="0">
                            <a:latin typeface="Cambria Math" panose="02040503050406030204" pitchFamily="18" charset="0"/>
                            <a:ea typeface="Cambria Math" panose="02040503050406030204" pitchFamily="18" charset="0"/>
                          </a:rPr>
                          <m:t>𝑘</m:t>
                        </m:r>
                      </m:sup>
                    </m:sSup>
                  </m:oMath>
                </a14:m>
                <a:r>
                  <a:rPr lang="en-ZA">
                    <a:latin typeface="+mj-lt"/>
                    <a:ea typeface="Cambria Math" panose="02040503050406030204" pitchFamily="18" charset="0"/>
                  </a:rPr>
                  <a:t>.</a:t>
                </a:r>
              </a:p>
              <a:p>
                <a:r>
                  <a:rPr lang="en-ZA">
                    <a:latin typeface="+mj-lt"/>
                    <a:ea typeface="Cambria Math" panose="02040503050406030204" pitchFamily="18" charset="0"/>
                  </a:rPr>
                  <a:t>After all iterations of the algorithm have been completed, we will have sorted all substrings of the string of length</a:t>
                </a:r>
                <a14:m>
                  <m:oMath xmlns:m="http://schemas.openxmlformats.org/officeDocument/2006/math">
                    <m:r>
                      <a:rPr lang="en-ZA" b="0" i="0" smtClean="0">
                        <a:latin typeface="Cambria Math" panose="02040503050406030204" pitchFamily="18" charset="0"/>
                        <a:ea typeface="Cambria Math" panose="02040503050406030204" pitchFamily="18" charset="0"/>
                      </a:rPr>
                      <m:t> </m:t>
                    </m:r>
                    <m:sSup>
                      <m:sSupPr>
                        <m:ctrlPr>
                          <a:rPr lang="en-ZA" i="1" smtClean="0">
                            <a:latin typeface="Cambria Math" panose="02040503050406030204" pitchFamily="18" charset="0"/>
                            <a:ea typeface="Cambria Math" panose="02040503050406030204" pitchFamily="18" charset="0"/>
                          </a:rPr>
                        </m:ctrlPr>
                      </m:sSupPr>
                      <m:e>
                        <m:r>
                          <a:rPr lang="en-ZA" b="0" i="1" smtClean="0">
                            <a:latin typeface="Cambria Math" panose="02040503050406030204" pitchFamily="18" charset="0"/>
                            <a:ea typeface="Cambria Math" panose="02040503050406030204" pitchFamily="18" charset="0"/>
                          </a:rPr>
                          <m:t>2</m:t>
                        </m:r>
                      </m:e>
                      <m:sup>
                        <m:d>
                          <m:dPr>
                            <m:begChr m:val="⌈"/>
                            <m:endChr m:val="⌉"/>
                            <m:ctrlPr>
                              <a:rPr lang="en-ZA" i="1" smtClean="0">
                                <a:latin typeface="Cambria Math" panose="02040503050406030204" pitchFamily="18" charset="0"/>
                                <a:ea typeface="Cambria Math" panose="02040503050406030204" pitchFamily="18" charset="0"/>
                              </a:rPr>
                            </m:ctrlPr>
                          </m:dPr>
                          <m:e>
                            <m:func>
                              <m:funcPr>
                                <m:ctrlPr>
                                  <a:rPr lang="en-ZA" i="1" smtClean="0">
                                    <a:latin typeface="Cambria Math" panose="02040503050406030204" pitchFamily="18" charset="0"/>
                                    <a:ea typeface="Cambria Math" panose="02040503050406030204" pitchFamily="18" charset="0"/>
                                  </a:rPr>
                                </m:ctrlPr>
                              </m:funcPr>
                              <m:fName>
                                <m:r>
                                  <m:rPr>
                                    <m:sty m:val="p"/>
                                  </m:rPr>
                                  <a:rPr lang="en-ZA" i="0" smtClean="0">
                                    <a:latin typeface="Cambria Math" panose="02040503050406030204" pitchFamily="18" charset="0"/>
                                    <a:ea typeface="Cambria Math" panose="02040503050406030204" pitchFamily="18" charset="0"/>
                                  </a:rPr>
                                  <m:t>log</m:t>
                                </m:r>
                              </m:fName>
                              <m:e>
                                <m:r>
                                  <a:rPr lang="en-ZA" b="0" i="1" smtClean="0">
                                    <a:latin typeface="Cambria Math" panose="02040503050406030204" pitchFamily="18" charset="0"/>
                                    <a:ea typeface="Cambria Math" panose="02040503050406030204" pitchFamily="18" charset="0"/>
                                  </a:rPr>
                                  <m:t>𝑛</m:t>
                                </m:r>
                              </m:e>
                            </m:func>
                          </m:e>
                        </m:d>
                      </m:sup>
                    </m:sSup>
                    <m:r>
                      <a:rPr lang="en-ZA" i="1" smtClean="0">
                        <a:latin typeface="Cambria Math" panose="02040503050406030204" pitchFamily="18" charset="0"/>
                        <a:ea typeface="Cambria Math" panose="02040503050406030204" pitchFamily="18" charset="0"/>
                      </a:rPr>
                      <m:t>≥</m:t>
                    </m:r>
                    <m:r>
                      <a:rPr lang="en-ZA" b="0" i="1" smtClean="0">
                        <a:latin typeface="Cambria Math" panose="02040503050406030204" pitchFamily="18" charset="0"/>
                        <a:ea typeface="Cambria Math" panose="02040503050406030204" pitchFamily="18" charset="0"/>
                      </a:rPr>
                      <m:t>𝑛</m:t>
                    </m:r>
                  </m:oMath>
                </a14:m>
                <a:r>
                  <a:rPr lang="en-ZA">
                    <a:latin typeface="+mj-lt"/>
                    <a:ea typeface="Cambria Math" panose="02040503050406030204" pitchFamily="18" charset="0"/>
                  </a:rPr>
                  <a:t>, which is equivalent to sorting all cyclic shifts of the string.</a:t>
                </a:r>
              </a:p>
            </p:txBody>
          </p:sp>
        </mc:Choice>
        <mc:Fallback>
          <p:sp>
            <p:nvSpPr>
              <p:cNvPr id="3" name="Content Placeholder 2">
                <a:extLst>
                  <a:ext uri="{FF2B5EF4-FFF2-40B4-BE49-F238E27FC236}">
                    <a16:creationId xmlns:a16="http://schemas.microsoft.com/office/drawing/2014/main" id="{1A8751D6-0DE8-2FD4-D6DC-3F9D28D170D6}"/>
                  </a:ext>
                </a:extLst>
              </p:cNvPr>
              <p:cNvSpPr>
                <a:spLocks noGrp="1" noRot="1" noChangeAspect="1" noMove="1" noResize="1" noEditPoints="1" noAdjustHandles="1" noChangeArrowheads="1" noChangeShapeType="1" noTextEdit="1"/>
              </p:cNvSpPr>
              <p:nvPr>
                <p:ph idx="1"/>
              </p:nvPr>
            </p:nvSpPr>
            <p:spPr>
              <a:xfrm>
                <a:off x="1131888" y="1371600"/>
                <a:ext cx="9905998" cy="4876799"/>
              </a:xfrm>
              <a:blipFill>
                <a:blip r:embed="rId3"/>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29555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662E5-D855-0D2F-69E3-A566731191B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57A43F7-0E64-1D70-CE07-8EF6AAA9600E}"/>
                  </a:ext>
                </a:extLst>
              </p:cNvPr>
              <p:cNvSpPr>
                <a:spLocks noGrp="1"/>
              </p:cNvSpPr>
              <p:nvPr>
                <p:ph type="title"/>
              </p:nvPr>
            </p:nvSpPr>
            <p:spPr>
              <a:xfrm>
                <a:off x="1141413" y="609601"/>
                <a:ext cx="9905998" cy="762000"/>
              </a:xfrm>
            </p:spPr>
            <p:txBody>
              <a:bodyPr/>
              <a:lstStyle/>
              <a:p>
                <a14:m>
                  <m:oMath xmlns:m="http://schemas.openxmlformats.org/officeDocument/2006/math">
                    <m:r>
                      <a:rPr lang="en-GB" sz="3200" b="0" i="1" smtClean="0">
                        <a:solidFill>
                          <a:schemeClr val="tx1"/>
                        </a:solidFill>
                        <a:effectLst/>
                        <a:latin typeface="Cambria Math" panose="02040503050406030204" pitchFamily="18" charset="0"/>
                      </a:rPr>
                      <m:t>𝑂</m:t>
                    </m:r>
                    <m:r>
                      <a:rPr lang="en-GB" sz="3200" b="0" i="1" smtClean="0">
                        <a:solidFill>
                          <a:schemeClr val="tx1"/>
                        </a:solidFill>
                        <a:effectLst/>
                        <a:latin typeface="Cambria Math" panose="02040503050406030204" pitchFamily="18" charset="0"/>
                      </a:rPr>
                      <m:t>(</m:t>
                    </m:r>
                    <m:r>
                      <a:rPr lang="en-GB" sz="3200" b="0" i="1" smtClean="0">
                        <a:solidFill>
                          <a:schemeClr val="tx1"/>
                        </a:solidFill>
                        <a:effectLst/>
                        <a:latin typeface="Cambria Math" panose="02040503050406030204" pitchFamily="18" charset="0"/>
                      </a:rPr>
                      <m:t>𝑛</m:t>
                    </m:r>
                    <m:func>
                      <m:funcPr>
                        <m:ctrlPr>
                          <a:rPr lang="en-GB" sz="3200" b="0" i="1" smtClean="0">
                            <a:solidFill>
                              <a:schemeClr val="tx1"/>
                            </a:solidFill>
                            <a:effectLst/>
                            <a:latin typeface="Cambria Math" panose="02040503050406030204" pitchFamily="18" charset="0"/>
                          </a:rPr>
                        </m:ctrlPr>
                      </m:funcPr>
                      <m:fName>
                        <m:r>
                          <m:rPr>
                            <m:sty m:val="p"/>
                          </m:rPr>
                          <a:rPr lang="en-GB" sz="3200" b="0" i="0" smtClean="0">
                            <a:solidFill>
                              <a:schemeClr val="tx1"/>
                            </a:solidFill>
                            <a:effectLst/>
                            <a:latin typeface="Cambria Math" panose="02040503050406030204" pitchFamily="18" charset="0"/>
                          </a:rPr>
                          <m:t>log</m:t>
                        </m:r>
                      </m:fName>
                      <m:e>
                        <m:r>
                          <a:rPr lang="en-GB" sz="3200" b="0" i="1" smtClean="0">
                            <a:solidFill>
                              <a:schemeClr val="tx1"/>
                            </a:solidFill>
                            <a:effectLst/>
                            <a:latin typeface="Cambria Math" panose="02040503050406030204" pitchFamily="18" charset="0"/>
                          </a:rPr>
                          <m:t>𝑛</m:t>
                        </m:r>
                      </m:e>
                    </m:func>
                    <m:r>
                      <a:rPr lang="en-GB" sz="3200" b="0" i="1" smtClean="0">
                        <a:solidFill>
                          <a:schemeClr val="tx1"/>
                        </a:solidFill>
                        <a:effectLst/>
                        <a:latin typeface="Cambria Math" panose="02040503050406030204" pitchFamily="18" charset="0"/>
                      </a:rPr>
                      <m:t>)</m:t>
                    </m:r>
                  </m:oMath>
                </a14:m>
                <a:r>
                  <a:rPr lang="en-GB" sz="3200" cap="none">
                    <a:solidFill>
                      <a:schemeClr val="tx1"/>
                    </a:solidFill>
                    <a:effectLst/>
                  </a:rPr>
                  <a:t> </a:t>
                </a:r>
                <a:r>
                  <a:rPr lang="en-ZA">
                    <a:solidFill>
                      <a:schemeClr val="tx1"/>
                    </a:solidFill>
                    <a:effectLst/>
                    <a:latin typeface="Google Sans"/>
                  </a:rPr>
                  <a:t>approach (continued)</a:t>
                </a:r>
                <a:endParaRPr lang="en-ZA"/>
              </a:p>
            </p:txBody>
          </p:sp>
        </mc:Choice>
        <mc:Fallback xmlns="">
          <p:sp>
            <p:nvSpPr>
              <p:cNvPr id="2" name="Title 1">
                <a:extLst>
                  <a:ext uri="{FF2B5EF4-FFF2-40B4-BE49-F238E27FC236}">
                    <a16:creationId xmlns:a16="http://schemas.microsoft.com/office/drawing/2014/main" id="{557A43F7-0E64-1D70-CE07-8EF6AAA9600E}"/>
                  </a:ext>
                </a:extLst>
              </p:cNvPr>
              <p:cNvSpPr>
                <a:spLocks noGrp="1" noRot="1" noChangeAspect="1" noMove="1" noResize="1" noEditPoints="1" noAdjustHandles="1" noChangeArrowheads="1" noChangeShapeType="1" noTextEdit="1"/>
              </p:cNvSpPr>
              <p:nvPr>
                <p:ph type="title"/>
              </p:nvPr>
            </p:nvSpPr>
            <p:spPr>
              <a:xfrm>
                <a:off x="1141413" y="609601"/>
                <a:ext cx="9905998" cy="762000"/>
              </a:xfrm>
              <a:blipFill>
                <a:blip r:embed="rId2"/>
                <a:stretch>
                  <a:fillRect b="-15200"/>
                </a:stretch>
              </a:blipFill>
            </p:spPr>
            <p:txBody>
              <a:bodyPr/>
              <a:lstStyle/>
              <a:p>
                <a:r>
                  <a:rPr lang="en-ZA">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92D09A-4799-4028-6F55-59452EFF1459}"/>
                  </a:ext>
                </a:extLst>
              </p:cNvPr>
              <p:cNvSpPr>
                <a:spLocks noGrp="1"/>
              </p:cNvSpPr>
              <p:nvPr>
                <p:ph idx="1"/>
              </p:nvPr>
            </p:nvSpPr>
            <p:spPr>
              <a:xfrm>
                <a:off x="1131888" y="1371600"/>
                <a:ext cx="9905998" cy="4876799"/>
              </a:xfrm>
            </p:spPr>
            <p:txBody>
              <a:bodyPr>
                <a:normAutofit/>
              </a:bodyPr>
              <a:lstStyle/>
              <a:p>
                <a:r>
                  <a:rPr lang="en-ZA"/>
                  <a:t>In each iteration of the algorithm we will keep an array </a:t>
                </a:r>
                <a14:m>
                  <m:oMath xmlns:m="http://schemas.openxmlformats.org/officeDocument/2006/math">
                    <m:r>
                      <a:rPr lang="en-ZA" b="0" i="1" smtClean="0">
                        <a:latin typeface="Cambria Math" panose="02040503050406030204" pitchFamily="18" charset="0"/>
                      </a:rPr>
                      <m:t>𝑝</m:t>
                    </m:r>
                    <m:d>
                      <m:dPr>
                        <m:begChr m:val="["/>
                        <m:endChr m:val="]"/>
                        <m:ctrlPr>
                          <a:rPr lang="en-ZA" b="0" i="1" smtClean="0">
                            <a:latin typeface="Cambria Math" panose="02040503050406030204" pitchFamily="18" charset="0"/>
                          </a:rPr>
                        </m:ctrlPr>
                      </m:dPr>
                      <m:e>
                        <m:r>
                          <a:rPr lang="en-ZA" b="0" i="1" smtClean="0">
                            <a:latin typeface="Cambria Math" panose="02040503050406030204" pitchFamily="18" charset="0"/>
                          </a:rPr>
                          <m:t>0…</m:t>
                        </m:r>
                        <m:r>
                          <a:rPr lang="en-ZA" b="0" i="1" smtClean="0">
                            <a:latin typeface="Cambria Math" panose="02040503050406030204" pitchFamily="18" charset="0"/>
                          </a:rPr>
                          <m:t>𝑛</m:t>
                        </m:r>
                        <m:r>
                          <a:rPr lang="en-ZA" b="0" i="1" smtClean="0">
                            <a:latin typeface="Cambria Math" panose="02040503050406030204" pitchFamily="18" charset="0"/>
                          </a:rPr>
                          <m:t>−1</m:t>
                        </m:r>
                      </m:e>
                    </m:d>
                  </m:oMath>
                </a14:m>
                <a:r>
                  <a:rPr lang="en-ZA">
                    <a:latin typeface="+mj-lt"/>
                    <a:ea typeface="Cambria Math" panose="02040503050406030204" pitchFamily="18" charset="0"/>
                  </a:rPr>
                  <a:t> where </a:t>
                </a:r>
                <a14:m>
                  <m:oMath xmlns:m="http://schemas.openxmlformats.org/officeDocument/2006/math">
                    <m:r>
                      <a:rPr lang="en-ZA" b="0" i="1" smtClean="0">
                        <a:latin typeface="Cambria Math" panose="02040503050406030204" pitchFamily="18" charset="0"/>
                        <a:ea typeface="Cambria Math" panose="02040503050406030204" pitchFamily="18" charset="0"/>
                      </a:rPr>
                      <m:t>𝑝</m:t>
                    </m:r>
                    <m:r>
                      <a:rPr lang="en-ZA" b="0" i="1" smtClean="0">
                        <a:latin typeface="Cambria Math" panose="02040503050406030204" pitchFamily="18" charset="0"/>
                        <a:ea typeface="Cambria Math" panose="02040503050406030204" pitchFamily="18" charset="0"/>
                      </a:rPr>
                      <m:t>[</m:t>
                    </m:r>
                    <m:r>
                      <a:rPr lang="en-ZA" b="0" i="1" smtClean="0">
                        <a:latin typeface="Cambria Math" panose="02040503050406030204" pitchFamily="18" charset="0"/>
                        <a:ea typeface="Cambria Math" panose="02040503050406030204" pitchFamily="18" charset="0"/>
                      </a:rPr>
                      <m:t>𝑖</m:t>
                    </m:r>
                    <m:r>
                      <a:rPr lang="en-ZA" b="0" i="1" smtClean="0">
                        <a:latin typeface="Cambria Math" panose="02040503050406030204" pitchFamily="18" charset="0"/>
                        <a:ea typeface="Cambria Math" panose="02040503050406030204" pitchFamily="18" charset="0"/>
                      </a:rPr>
                      <m:t>]</m:t>
                    </m:r>
                  </m:oMath>
                </a14:m>
                <a:r>
                  <a:rPr lang="en-ZA">
                    <a:latin typeface="+mj-lt"/>
                    <a:ea typeface="Cambria Math" panose="02040503050406030204" pitchFamily="18" charset="0"/>
                  </a:rPr>
                  <a:t> represents the index of the </a:t>
                </a:r>
                <a14:m>
                  <m:oMath xmlns:m="http://schemas.openxmlformats.org/officeDocument/2006/math">
                    <m:r>
                      <a:rPr lang="en-ZA" b="0" i="1" smtClean="0">
                        <a:latin typeface="Cambria Math" panose="02040503050406030204" pitchFamily="18" charset="0"/>
                        <a:ea typeface="Cambria Math" panose="02040503050406030204" pitchFamily="18" charset="0"/>
                      </a:rPr>
                      <m:t>𝑖</m:t>
                    </m:r>
                  </m:oMath>
                </a14:m>
                <a:r>
                  <a:rPr lang="en-ZA">
                    <a:latin typeface="+mj-lt"/>
                    <a:ea typeface="Cambria Math" panose="02040503050406030204" pitchFamily="18" charset="0"/>
                  </a:rPr>
                  <a:t>-th substring in sorted order.</a:t>
                </a:r>
              </a:p>
              <a:p>
                <a:r>
                  <a:rPr lang="en-ZA">
                    <a:latin typeface="+mj-lt"/>
                    <a:ea typeface="Cambria Math" panose="02040503050406030204" pitchFamily="18" charset="0"/>
                  </a:rPr>
                  <a:t>We will also maintain an array </a:t>
                </a:r>
                <a14:m>
                  <m:oMath xmlns:m="http://schemas.openxmlformats.org/officeDocument/2006/math">
                    <m:r>
                      <a:rPr lang="en-ZA" b="0" i="1" smtClean="0">
                        <a:latin typeface="Cambria Math" panose="02040503050406030204" pitchFamily="18" charset="0"/>
                        <a:ea typeface="Cambria Math" panose="02040503050406030204" pitchFamily="18" charset="0"/>
                      </a:rPr>
                      <m:t>𝑐</m:t>
                    </m:r>
                    <m:r>
                      <a:rPr lang="en-ZA" b="0" i="1" smtClean="0">
                        <a:latin typeface="Cambria Math" panose="02040503050406030204" pitchFamily="18" charset="0"/>
                        <a:ea typeface="Cambria Math" panose="02040503050406030204" pitchFamily="18" charset="0"/>
                      </a:rPr>
                      <m:t>[0…</m:t>
                    </m:r>
                    <m:r>
                      <a:rPr lang="en-ZA" b="0" i="1" smtClean="0">
                        <a:latin typeface="Cambria Math" panose="02040503050406030204" pitchFamily="18" charset="0"/>
                        <a:ea typeface="Cambria Math" panose="02040503050406030204" pitchFamily="18" charset="0"/>
                      </a:rPr>
                      <m:t>𝑛</m:t>
                    </m:r>
                    <m:r>
                      <a:rPr lang="en-ZA" b="0" i="1" smtClean="0">
                        <a:latin typeface="Cambria Math" panose="02040503050406030204" pitchFamily="18" charset="0"/>
                        <a:ea typeface="Cambria Math" panose="02040503050406030204" pitchFamily="18" charset="0"/>
                      </a:rPr>
                      <m:t>−1]</m:t>
                    </m:r>
                  </m:oMath>
                </a14:m>
                <a:r>
                  <a:rPr lang="en-ZA">
                    <a:latin typeface="+mj-lt"/>
                    <a:ea typeface="Cambria Math" panose="02040503050406030204" pitchFamily="18" charset="0"/>
                  </a:rPr>
                  <a:t> where </a:t>
                </a:r>
                <a14:m>
                  <m:oMath xmlns:m="http://schemas.openxmlformats.org/officeDocument/2006/math">
                    <m:r>
                      <a:rPr lang="en-ZA" b="0" i="1" smtClean="0">
                        <a:latin typeface="Cambria Math" panose="02040503050406030204" pitchFamily="18" charset="0"/>
                        <a:ea typeface="Cambria Math" panose="02040503050406030204" pitchFamily="18" charset="0"/>
                      </a:rPr>
                      <m:t>𝑐</m:t>
                    </m:r>
                    <m:r>
                      <a:rPr lang="en-ZA" b="0" i="1" smtClean="0">
                        <a:latin typeface="Cambria Math" panose="02040503050406030204" pitchFamily="18" charset="0"/>
                        <a:ea typeface="Cambria Math" panose="02040503050406030204" pitchFamily="18" charset="0"/>
                      </a:rPr>
                      <m:t>[</m:t>
                    </m:r>
                    <m:r>
                      <a:rPr lang="en-ZA" b="0" i="1" smtClean="0">
                        <a:latin typeface="Cambria Math" panose="02040503050406030204" pitchFamily="18" charset="0"/>
                        <a:ea typeface="Cambria Math" panose="02040503050406030204" pitchFamily="18" charset="0"/>
                      </a:rPr>
                      <m:t>𝑖</m:t>
                    </m:r>
                    <m:r>
                      <a:rPr lang="en-ZA" b="0" i="1" smtClean="0">
                        <a:latin typeface="Cambria Math" panose="02040503050406030204" pitchFamily="18" charset="0"/>
                        <a:ea typeface="Cambria Math" panose="02040503050406030204" pitchFamily="18" charset="0"/>
                      </a:rPr>
                      <m:t>]</m:t>
                    </m:r>
                  </m:oMath>
                </a14:m>
                <a:r>
                  <a:rPr lang="en-ZA">
                    <a:latin typeface="+mj-lt"/>
                    <a:ea typeface="Cambria Math" panose="02040503050406030204" pitchFamily="18" charset="0"/>
                  </a:rPr>
                  <a:t> will store the equivalence class of the substring starting at index </a:t>
                </a:r>
                <a14:m>
                  <m:oMath xmlns:m="http://schemas.openxmlformats.org/officeDocument/2006/math">
                    <m:r>
                      <a:rPr lang="en-ZA" b="0" i="1" smtClean="0">
                        <a:latin typeface="Cambria Math" panose="02040503050406030204" pitchFamily="18" charset="0"/>
                        <a:ea typeface="Cambria Math" panose="02040503050406030204" pitchFamily="18" charset="0"/>
                      </a:rPr>
                      <m:t>𝑖</m:t>
                    </m:r>
                  </m:oMath>
                </a14:m>
                <a:r>
                  <a:rPr lang="en-ZA">
                    <a:latin typeface="+mj-lt"/>
                    <a:ea typeface="Cambria Math" panose="02040503050406030204" pitchFamily="18" charset="0"/>
                  </a:rPr>
                  <a:t>. If two substrings are identical, they will have the same equivalence class. If the substrings are different, then they will have different equivalence classes.</a:t>
                </a:r>
              </a:p>
              <a:p>
                <a:r>
                  <a:rPr lang="en-ZA">
                    <a:latin typeface="+mj-lt"/>
                    <a:ea typeface="Cambria Math" panose="02040503050406030204" pitchFamily="18" charset="0"/>
                  </a:rPr>
                  <a:t>Equivalence classes will be represented by integers starting from </a:t>
                </a:r>
                <a14:m>
                  <m:oMath xmlns:m="http://schemas.openxmlformats.org/officeDocument/2006/math">
                    <m:r>
                      <a:rPr lang="en-ZA" b="0" i="1" smtClean="0">
                        <a:latin typeface="Cambria Math" panose="02040503050406030204" pitchFamily="18" charset="0"/>
                        <a:ea typeface="Cambria Math" panose="02040503050406030204" pitchFamily="18" charset="0"/>
                      </a:rPr>
                      <m:t>0</m:t>
                    </m:r>
                  </m:oMath>
                </a14:m>
                <a:r>
                  <a:rPr lang="en-ZA">
                    <a:latin typeface="+mj-lt"/>
                    <a:ea typeface="Cambria Math" panose="02040503050406030204" pitchFamily="18" charset="0"/>
                  </a:rPr>
                  <a:t>. Also, if substring </a:t>
                </a:r>
                <a14:m>
                  <m:oMath xmlns:m="http://schemas.openxmlformats.org/officeDocument/2006/math">
                    <m:r>
                      <a:rPr lang="en-ZA" b="0" i="1" smtClean="0">
                        <a:latin typeface="Cambria Math" panose="02040503050406030204" pitchFamily="18" charset="0"/>
                        <a:ea typeface="Cambria Math" panose="02040503050406030204" pitchFamily="18" charset="0"/>
                      </a:rPr>
                      <m:t>𝑎</m:t>
                    </m:r>
                  </m:oMath>
                </a14:m>
                <a:r>
                  <a:rPr lang="en-ZA">
                    <a:latin typeface="+mj-lt"/>
                    <a:ea typeface="Cambria Math" panose="02040503050406030204" pitchFamily="18" charset="0"/>
                  </a:rPr>
                  <a:t> is lexicographically smaller than substring </a:t>
                </a:r>
                <a14:m>
                  <m:oMath xmlns:m="http://schemas.openxmlformats.org/officeDocument/2006/math">
                    <m:r>
                      <a:rPr lang="en-ZA" b="0" i="1" smtClean="0">
                        <a:latin typeface="Cambria Math" panose="02040503050406030204" pitchFamily="18" charset="0"/>
                        <a:ea typeface="Cambria Math" panose="02040503050406030204" pitchFamily="18" charset="0"/>
                      </a:rPr>
                      <m:t>𝑏</m:t>
                    </m:r>
                  </m:oMath>
                </a14:m>
                <a:r>
                  <a:rPr lang="en-ZA">
                    <a:latin typeface="+mj-lt"/>
                    <a:ea typeface="Cambria Math" panose="02040503050406030204" pitchFamily="18" charset="0"/>
                  </a:rPr>
                  <a:t>, then the equivalence class of substring </a:t>
                </a:r>
                <a14:m>
                  <m:oMath xmlns:m="http://schemas.openxmlformats.org/officeDocument/2006/math">
                    <m:r>
                      <a:rPr lang="en-ZA" b="0" i="1" smtClean="0">
                        <a:latin typeface="Cambria Math" panose="02040503050406030204" pitchFamily="18" charset="0"/>
                        <a:ea typeface="Cambria Math" panose="02040503050406030204" pitchFamily="18" charset="0"/>
                      </a:rPr>
                      <m:t>𝑎</m:t>
                    </m:r>
                  </m:oMath>
                </a14:m>
                <a:r>
                  <a:rPr lang="en-ZA">
                    <a:latin typeface="+mj-lt"/>
                    <a:ea typeface="Cambria Math" panose="02040503050406030204" pitchFamily="18" charset="0"/>
                  </a:rPr>
                  <a:t> will be a smaller integer than the equivalence class of substring </a:t>
                </a:r>
                <a14:m>
                  <m:oMath xmlns:m="http://schemas.openxmlformats.org/officeDocument/2006/math">
                    <m:r>
                      <a:rPr lang="en-ZA" b="0" i="1" smtClean="0">
                        <a:latin typeface="Cambria Math" panose="02040503050406030204" pitchFamily="18" charset="0"/>
                        <a:ea typeface="Cambria Math" panose="02040503050406030204" pitchFamily="18" charset="0"/>
                      </a:rPr>
                      <m:t>𝑏</m:t>
                    </m:r>
                  </m:oMath>
                </a14:m>
                <a:r>
                  <a:rPr lang="en-ZA">
                    <a:latin typeface="+mj-lt"/>
                    <a:ea typeface="Cambria Math" panose="02040503050406030204" pitchFamily="18" charset="0"/>
                  </a:rPr>
                  <a:t>. The order of substrings is therefore preserved through equivalence classes.</a:t>
                </a:r>
              </a:p>
            </p:txBody>
          </p:sp>
        </mc:Choice>
        <mc:Fallback>
          <p:sp>
            <p:nvSpPr>
              <p:cNvPr id="3" name="Content Placeholder 2">
                <a:extLst>
                  <a:ext uri="{FF2B5EF4-FFF2-40B4-BE49-F238E27FC236}">
                    <a16:creationId xmlns:a16="http://schemas.microsoft.com/office/drawing/2014/main" id="{1A92D09A-4799-4028-6F55-59452EFF1459}"/>
                  </a:ext>
                </a:extLst>
              </p:cNvPr>
              <p:cNvSpPr>
                <a:spLocks noGrp="1" noRot="1" noChangeAspect="1" noMove="1" noResize="1" noEditPoints="1" noAdjustHandles="1" noChangeArrowheads="1" noChangeShapeType="1" noTextEdit="1"/>
              </p:cNvSpPr>
              <p:nvPr>
                <p:ph idx="1"/>
              </p:nvPr>
            </p:nvSpPr>
            <p:spPr>
              <a:xfrm>
                <a:off x="1131888" y="1371600"/>
                <a:ext cx="9905998" cy="4876799"/>
              </a:xfrm>
              <a:blipFill>
                <a:blip r:embed="rId3"/>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108698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5BFBC-0E36-5ABD-F6AC-34AB306CE10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3EA93E5-1566-366A-FE6A-0F8FC13D8906}"/>
                  </a:ext>
                </a:extLst>
              </p:cNvPr>
              <p:cNvSpPr>
                <a:spLocks noGrp="1"/>
              </p:cNvSpPr>
              <p:nvPr>
                <p:ph type="title"/>
              </p:nvPr>
            </p:nvSpPr>
            <p:spPr>
              <a:xfrm>
                <a:off x="1141413" y="609601"/>
                <a:ext cx="9905998" cy="762000"/>
              </a:xfrm>
            </p:spPr>
            <p:txBody>
              <a:bodyPr/>
              <a:lstStyle/>
              <a:p>
                <a14:m>
                  <m:oMath xmlns:m="http://schemas.openxmlformats.org/officeDocument/2006/math">
                    <m:r>
                      <a:rPr lang="en-GB" sz="3200" b="0" i="1" smtClean="0">
                        <a:solidFill>
                          <a:schemeClr val="tx1"/>
                        </a:solidFill>
                        <a:effectLst/>
                        <a:latin typeface="Cambria Math" panose="02040503050406030204" pitchFamily="18" charset="0"/>
                      </a:rPr>
                      <m:t>𝑂</m:t>
                    </m:r>
                    <m:r>
                      <a:rPr lang="en-GB" sz="3200" b="0" i="1" smtClean="0">
                        <a:solidFill>
                          <a:schemeClr val="tx1"/>
                        </a:solidFill>
                        <a:effectLst/>
                        <a:latin typeface="Cambria Math" panose="02040503050406030204" pitchFamily="18" charset="0"/>
                      </a:rPr>
                      <m:t>(</m:t>
                    </m:r>
                    <m:r>
                      <a:rPr lang="en-GB" sz="3200" b="0" i="1" smtClean="0">
                        <a:solidFill>
                          <a:schemeClr val="tx1"/>
                        </a:solidFill>
                        <a:effectLst/>
                        <a:latin typeface="Cambria Math" panose="02040503050406030204" pitchFamily="18" charset="0"/>
                      </a:rPr>
                      <m:t>𝑛</m:t>
                    </m:r>
                    <m:func>
                      <m:funcPr>
                        <m:ctrlPr>
                          <a:rPr lang="en-GB" sz="3200" b="0" i="1" smtClean="0">
                            <a:solidFill>
                              <a:schemeClr val="tx1"/>
                            </a:solidFill>
                            <a:effectLst/>
                            <a:latin typeface="Cambria Math" panose="02040503050406030204" pitchFamily="18" charset="0"/>
                          </a:rPr>
                        </m:ctrlPr>
                      </m:funcPr>
                      <m:fName>
                        <m:r>
                          <m:rPr>
                            <m:sty m:val="p"/>
                          </m:rPr>
                          <a:rPr lang="en-GB" sz="3200" b="0" i="0" smtClean="0">
                            <a:solidFill>
                              <a:schemeClr val="tx1"/>
                            </a:solidFill>
                            <a:effectLst/>
                            <a:latin typeface="Cambria Math" panose="02040503050406030204" pitchFamily="18" charset="0"/>
                          </a:rPr>
                          <m:t>log</m:t>
                        </m:r>
                      </m:fName>
                      <m:e>
                        <m:r>
                          <a:rPr lang="en-GB" sz="3200" b="0" i="1" smtClean="0">
                            <a:solidFill>
                              <a:schemeClr val="tx1"/>
                            </a:solidFill>
                            <a:effectLst/>
                            <a:latin typeface="Cambria Math" panose="02040503050406030204" pitchFamily="18" charset="0"/>
                          </a:rPr>
                          <m:t>𝑛</m:t>
                        </m:r>
                      </m:e>
                    </m:func>
                    <m:r>
                      <a:rPr lang="en-GB" sz="3200" b="0" i="1" smtClean="0">
                        <a:solidFill>
                          <a:schemeClr val="tx1"/>
                        </a:solidFill>
                        <a:effectLst/>
                        <a:latin typeface="Cambria Math" panose="02040503050406030204" pitchFamily="18" charset="0"/>
                      </a:rPr>
                      <m:t>)</m:t>
                    </m:r>
                  </m:oMath>
                </a14:m>
                <a:r>
                  <a:rPr lang="en-GB" sz="3200" cap="none">
                    <a:solidFill>
                      <a:schemeClr val="tx1"/>
                    </a:solidFill>
                    <a:effectLst/>
                  </a:rPr>
                  <a:t> </a:t>
                </a:r>
                <a:r>
                  <a:rPr lang="en-ZA">
                    <a:solidFill>
                      <a:schemeClr val="tx1"/>
                    </a:solidFill>
                    <a:effectLst/>
                    <a:latin typeface="Google Sans"/>
                  </a:rPr>
                  <a:t>approach (continued)</a:t>
                </a:r>
                <a:endParaRPr lang="en-ZA"/>
              </a:p>
            </p:txBody>
          </p:sp>
        </mc:Choice>
        <mc:Fallback xmlns="">
          <p:sp>
            <p:nvSpPr>
              <p:cNvPr id="2" name="Title 1">
                <a:extLst>
                  <a:ext uri="{FF2B5EF4-FFF2-40B4-BE49-F238E27FC236}">
                    <a16:creationId xmlns:a16="http://schemas.microsoft.com/office/drawing/2014/main" id="{43EA93E5-1566-366A-FE6A-0F8FC13D8906}"/>
                  </a:ext>
                </a:extLst>
              </p:cNvPr>
              <p:cNvSpPr>
                <a:spLocks noGrp="1" noRot="1" noChangeAspect="1" noMove="1" noResize="1" noEditPoints="1" noAdjustHandles="1" noChangeArrowheads="1" noChangeShapeType="1" noTextEdit="1"/>
              </p:cNvSpPr>
              <p:nvPr>
                <p:ph type="title"/>
              </p:nvPr>
            </p:nvSpPr>
            <p:spPr>
              <a:xfrm>
                <a:off x="1141413" y="609601"/>
                <a:ext cx="9905998" cy="762000"/>
              </a:xfrm>
              <a:blipFill>
                <a:blip r:embed="rId2"/>
                <a:stretch>
                  <a:fillRect b="-15200"/>
                </a:stretch>
              </a:blipFill>
            </p:spPr>
            <p:txBody>
              <a:bodyPr/>
              <a:lstStyle/>
              <a:p>
                <a:r>
                  <a:rPr lang="en-ZA">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F915D3E-9655-7B71-A7B9-C6E6ADD5CB78}"/>
                  </a:ext>
                </a:extLst>
              </p:cNvPr>
              <p:cNvSpPr>
                <a:spLocks noGrp="1"/>
              </p:cNvSpPr>
              <p:nvPr>
                <p:ph idx="1"/>
              </p:nvPr>
            </p:nvSpPr>
            <p:spPr>
              <a:xfrm>
                <a:off x="1131888" y="1371600"/>
                <a:ext cx="9905998" cy="4876799"/>
              </a:xfrm>
            </p:spPr>
            <p:txBody>
              <a:bodyPr>
                <a:normAutofit/>
              </a:bodyPr>
              <a:lstStyle/>
              <a:p>
                <a:r>
                  <a:rPr lang="en-ZA"/>
                  <a:t>Example of the </a:t>
                </a:r>
                <a14:m>
                  <m:oMath xmlns:m="http://schemas.openxmlformats.org/officeDocument/2006/math">
                    <m:r>
                      <a:rPr lang="en-ZA" b="0" i="1" smtClean="0">
                        <a:latin typeface="Cambria Math" panose="02040503050406030204" pitchFamily="18" charset="0"/>
                      </a:rPr>
                      <m:t>𝑝</m:t>
                    </m:r>
                  </m:oMath>
                </a14:m>
                <a:r>
                  <a:rPr lang="en-ZA"/>
                  <a:t> </a:t>
                </a:r>
                <a:r>
                  <a:rPr lang="en-ZA">
                    <a:latin typeface="+mj-lt"/>
                    <a:ea typeface="Cambria Math" panose="02040503050406030204" pitchFamily="18" charset="0"/>
                  </a:rPr>
                  <a:t>and </a:t>
                </a:r>
                <a14:m>
                  <m:oMath xmlns:m="http://schemas.openxmlformats.org/officeDocument/2006/math">
                    <m:r>
                      <a:rPr lang="en-ZA" b="0" i="1" smtClean="0">
                        <a:latin typeface="Cambria Math" panose="02040503050406030204" pitchFamily="18" charset="0"/>
                        <a:ea typeface="Cambria Math" panose="02040503050406030204" pitchFamily="18" charset="0"/>
                      </a:rPr>
                      <m:t>𝑐</m:t>
                    </m:r>
                  </m:oMath>
                </a14:m>
                <a:r>
                  <a:rPr lang="en-ZA">
                    <a:latin typeface="+mj-lt"/>
                    <a:ea typeface="Cambria Math" panose="02040503050406030204" pitchFamily="18" charset="0"/>
                  </a:rPr>
                  <a:t> arrays for the string </a:t>
                </a:r>
                <a14:m>
                  <m:oMath xmlns:m="http://schemas.openxmlformats.org/officeDocument/2006/math">
                    <m:r>
                      <a:rPr lang="en-ZA" i="1">
                        <a:latin typeface="Cambria Math" panose="02040503050406030204" pitchFamily="18" charset="0"/>
                        <a:ea typeface="Cambria Math" panose="02040503050406030204" pitchFamily="18" charset="0"/>
                      </a:rPr>
                      <m:t>𝑠</m:t>
                    </m:r>
                    <m:r>
                      <a:rPr lang="en-ZA" i="1">
                        <a:latin typeface="Cambria Math" panose="02040503050406030204" pitchFamily="18" charset="0"/>
                        <a:ea typeface="Cambria Math" panose="02040503050406030204" pitchFamily="18" charset="0"/>
                      </a:rPr>
                      <m:t> </m:t>
                    </m:r>
                  </m:oMath>
                </a14:m>
                <a:r>
                  <a:rPr lang="en-ZA">
                    <a:latin typeface="+mj-lt"/>
                    <a:ea typeface="Cambria Math" panose="02040503050406030204" pitchFamily="18" charset="0"/>
                  </a:rPr>
                  <a:t>=“AABA”:</a:t>
                </a:r>
              </a:p>
              <a:p>
                <a:pPr marL="0" indent="0">
                  <a:buNone/>
                </a:pPr>
                <a:r>
                  <a:rPr lang="en-ZA">
                    <a:latin typeface="+mj-lt"/>
                    <a:ea typeface="Cambria Math" panose="02040503050406030204" pitchFamily="18" charset="0"/>
                  </a:rPr>
                  <a:t>		0:	          (A, A, B, A)				</a:t>
                </a:r>
                <a14:m>
                  <m:oMath xmlns:m="http://schemas.openxmlformats.org/officeDocument/2006/math">
                    <m:r>
                      <a:rPr lang="en-ZA" b="0" i="1" smtClean="0">
                        <a:latin typeface="Cambria Math" panose="02040503050406030204" pitchFamily="18" charset="0"/>
                        <a:ea typeface="Cambria Math" panose="02040503050406030204" pitchFamily="18" charset="0"/>
                      </a:rPr>
                      <m:t>𝑝</m:t>
                    </m:r>
                  </m:oMath>
                </a14:m>
                <a:r>
                  <a:rPr lang="en-ZA">
                    <a:latin typeface="+mj-lt"/>
                    <a:ea typeface="Cambria Math" panose="02040503050406030204" pitchFamily="18" charset="0"/>
                  </a:rPr>
                  <a:t>=[0, 1, 3, 2]    </a:t>
                </a:r>
                <a14:m>
                  <m:oMath xmlns:m="http://schemas.openxmlformats.org/officeDocument/2006/math">
                    <m:r>
                      <a:rPr lang="en-ZA" b="0" i="1" smtClean="0">
                        <a:latin typeface="Cambria Math" panose="02040503050406030204" pitchFamily="18" charset="0"/>
                        <a:ea typeface="Cambria Math" panose="02040503050406030204" pitchFamily="18" charset="0"/>
                      </a:rPr>
                      <m:t>𝑐</m:t>
                    </m:r>
                  </m:oMath>
                </a14:m>
                <a:r>
                  <a:rPr lang="en-ZA">
                    <a:latin typeface="+mj-lt"/>
                    <a:ea typeface="Cambria Math" panose="02040503050406030204" pitchFamily="18" charset="0"/>
                  </a:rPr>
                  <a:t>=[0, 0, 1, 0]</a:t>
                </a:r>
              </a:p>
              <a:p>
                <a:pPr marL="0" indent="0">
                  <a:buNone/>
                </a:pPr>
                <a:r>
                  <a:rPr lang="en-ZA">
                    <a:latin typeface="+mj-lt"/>
                    <a:ea typeface="Cambria Math" panose="02040503050406030204" pitchFamily="18" charset="0"/>
                  </a:rPr>
                  <a:t>		1: 	      (AA, AB, BA, AA)			</a:t>
                </a:r>
                <a14:m>
                  <m:oMath xmlns:m="http://schemas.openxmlformats.org/officeDocument/2006/math">
                    <m:r>
                      <a:rPr lang="en-ZA" b="0" i="1" smtClean="0">
                        <a:latin typeface="Cambria Math" panose="02040503050406030204" pitchFamily="18" charset="0"/>
                        <a:ea typeface="Cambria Math" panose="02040503050406030204" pitchFamily="18" charset="0"/>
                      </a:rPr>
                      <m:t>𝑝</m:t>
                    </m:r>
                  </m:oMath>
                </a14:m>
                <a:r>
                  <a:rPr lang="en-ZA">
                    <a:latin typeface="+mj-lt"/>
                    <a:ea typeface="Cambria Math" panose="02040503050406030204" pitchFamily="18" charset="0"/>
                  </a:rPr>
                  <a:t>=[0, 3, 1, 2]    </a:t>
                </a:r>
                <a14:m>
                  <m:oMath xmlns:m="http://schemas.openxmlformats.org/officeDocument/2006/math">
                    <m:r>
                      <a:rPr lang="en-ZA" b="0" i="1" smtClean="0">
                        <a:latin typeface="Cambria Math" panose="02040503050406030204" pitchFamily="18" charset="0"/>
                        <a:ea typeface="Cambria Math" panose="02040503050406030204" pitchFamily="18" charset="0"/>
                      </a:rPr>
                      <m:t>𝑐</m:t>
                    </m:r>
                  </m:oMath>
                </a14:m>
                <a:r>
                  <a:rPr lang="en-ZA">
                    <a:latin typeface="+mj-lt"/>
                    <a:ea typeface="Cambria Math" panose="02040503050406030204" pitchFamily="18" charset="0"/>
                  </a:rPr>
                  <a:t>=[0, 1, 2, 0]</a:t>
                </a:r>
              </a:p>
              <a:p>
                <a:pPr marL="0" indent="0">
                  <a:buNone/>
                </a:pPr>
                <a:r>
                  <a:rPr lang="en-ZA">
                    <a:latin typeface="+mj-lt"/>
                    <a:ea typeface="Cambria Math" panose="02040503050406030204" pitchFamily="18" charset="0"/>
                  </a:rPr>
                  <a:t>		2: (AABA, ABAA, BAAA, AAAA)    	</a:t>
                </a:r>
                <a14:m>
                  <m:oMath xmlns:m="http://schemas.openxmlformats.org/officeDocument/2006/math">
                    <m:r>
                      <a:rPr lang="en-ZA" b="0" i="1" smtClean="0">
                        <a:latin typeface="Cambria Math" panose="02040503050406030204" pitchFamily="18" charset="0"/>
                        <a:ea typeface="Cambria Math" panose="02040503050406030204" pitchFamily="18" charset="0"/>
                      </a:rPr>
                      <m:t>𝑝</m:t>
                    </m:r>
                  </m:oMath>
                </a14:m>
                <a:r>
                  <a:rPr lang="en-ZA">
                    <a:latin typeface="+mj-lt"/>
                    <a:ea typeface="Cambria Math" panose="02040503050406030204" pitchFamily="18" charset="0"/>
                  </a:rPr>
                  <a:t>=[3, 0, 1, 2]    </a:t>
                </a:r>
                <a14:m>
                  <m:oMath xmlns:m="http://schemas.openxmlformats.org/officeDocument/2006/math">
                    <m:r>
                      <a:rPr lang="en-ZA" b="0" i="1" smtClean="0">
                        <a:latin typeface="Cambria Math" panose="02040503050406030204" pitchFamily="18" charset="0"/>
                        <a:ea typeface="Cambria Math" panose="02040503050406030204" pitchFamily="18" charset="0"/>
                      </a:rPr>
                      <m:t>𝑐</m:t>
                    </m:r>
                  </m:oMath>
                </a14:m>
                <a:r>
                  <a:rPr lang="en-ZA">
                    <a:latin typeface="+mj-lt"/>
                    <a:ea typeface="Cambria Math" panose="02040503050406030204" pitchFamily="18" charset="0"/>
                  </a:rPr>
                  <a:t>=[1, 2, 3, 0]</a:t>
                </a:r>
              </a:p>
              <a:p>
                <a:pPr marL="0" indent="0">
                  <a:buNone/>
                </a:pPr>
                <a:endParaRPr lang="en-ZA">
                  <a:latin typeface="+mj-lt"/>
                  <a:ea typeface="Cambria Math" panose="02040503050406030204" pitchFamily="18" charset="0"/>
                </a:endParaRPr>
              </a:p>
              <a:p>
                <a:pPr marL="0" indent="0">
                  <a:buNone/>
                </a:pPr>
                <a:endParaRPr lang="en-ZA">
                  <a:latin typeface="+mj-lt"/>
                  <a:ea typeface="Cambria Math" panose="02040503050406030204" pitchFamily="18" charset="0"/>
                </a:endParaRPr>
              </a:p>
              <a:p>
                <a:r>
                  <a:rPr lang="en-ZA">
                    <a:latin typeface="+mj-lt"/>
                    <a:ea typeface="Cambria Math" panose="02040503050406030204" pitchFamily="18" charset="0"/>
                  </a:rPr>
                  <a:t>If there are multiple substrings that have the same value, then there will be multiple possible values for the array </a:t>
                </a:r>
                <a14:m>
                  <m:oMath xmlns:m="http://schemas.openxmlformats.org/officeDocument/2006/math">
                    <m:r>
                      <a:rPr lang="en-ZA" b="0" i="1" smtClean="0">
                        <a:latin typeface="Cambria Math" panose="02040503050406030204" pitchFamily="18" charset="0"/>
                        <a:ea typeface="Cambria Math" panose="02040503050406030204" pitchFamily="18" charset="0"/>
                      </a:rPr>
                      <m:t>𝑝</m:t>
                    </m:r>
                  </m:oMath>
                </a14:m>
                <a:r>
                  <a:rPr lang="en-ZA">
                    <a:latin typeface="+mj-lt"/>
                    <a:ea typeface="Cambria Math" panose="02040503050406030204" pitchFamily="18" charset="0"/>
                  </a:rPr>
                  <a:t>. However, the values of the array </a:t>
                </a:r>
                <a14:m>
                  <m:oMath xmlns:m="http://schemas.openxmlformats.org/officeDocument/2006/math">
                    <m:r>
                      <a:rPr lang="en-ZA" b="0" i="1" smtClean="0">
                        <a:latin typeface="Cambria Math" panose="02040503050406030204" pitchFamily="18" charset="0"/>
                        <a:ea typeface="Cambria Math" panose="02040503050406030204" pitchFamily="18" charset="0"/>
                      </a:rPr>
                      <m:t>𝑐</m:t>
                    </m:r>
                  </m:oMath>
                </a14:m>
                <a:r>
                  <a:rPr lang="en-ZA">
                    <a:latin typeface="+mj-lt"/>
                    <a:ea typeface="Cambria Math" panose="02040503050406030204" pitchFamily="18" charset="0"/>
                  </a:rPr>
                  <a:t> is fixed as two substrings will belong to different equivalence classes if and only if they have different values.</a:t>
                </a:r>
              </a:p>
            </p:txBody>
          </p:sp>
        </mc:Choice>
        <mc:Fallback>
          <p:sp>
            <p:nvSpPr>
              <p:cNvPr id="3" name="Content Placeholder 2">
                <a:extLst>
                  <a:ext uri="{FF2B5EF4-FFF2-40B4-BE49-F238E27FC236}">
                    <a16:creationId xmlns:a16="http://schemas.microsoft.com/office/drawing/2014/main" id="{7F915D3E-9655-7B71-A7B9-C6E6ADD5CB78}"/>
                  </a:ext>
                </a:extLst>
              </p:cNvPr>
              <p:cNvSpPr>
                <a:spLocks noGrp="1" noRot="1" noChangeAspect="1" noMove="1" noResize="1" noEditPoints="1" noAdjustHandles="1" noChangeArrowheads="1" noChangeShapeType="1" noTextEdit="1"/>
              </p:cNvSpPr>
              <p:nvPr>
                <p:ph idx="1"/>
              </p:nvPr>
            </p:nvSpPr>
            <p:spPr>
              <a:xfrm>
                <a:off x="1131888" y="1371600"/>
                <a:ext cx="9905998" cy="4876799"/>
              </a:xfrm>
              <a:blipFill>
                <a:blip r:embed="rId3"/>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15335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46BF9-2A8D-05C5-6B28-E7701E926FBE}"/>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BF640286-B9DC-4A51-9BF1-D6A6C4F2CC05}"/>
                  </a:ext>
                </a:extLst>
              </p:cNvPr>
              <p:cNvSpPr>
                <a:spLocks noGrp="1"/>
              </p:cNvSpPr>
              <p:nvPr>
                <p:ph type="title"/>
              </p:nvPr>
            </p:nvSpPr>
            <p:spPr>
              <a:xfrm>
                <a:off x="1141413" y="609601"/>
                <a:ext cx="9905998" cy="762000"/>
              </a:xfrm>
            </p:spPr>
            <p:txBody>
              <a:bodyPr>
                <a:normAutofit/>
              </a:bodyPr>
              <a:lstStyle/>
              <a:p>
                <a14:m>
                  <m:oMath xmlns:m="http://schemas.openxmlformats.org/officeDocument/2006/math">
                    <m:r>
                      <a:rPr lang="en-GB" sz="3200" b="0" i="1" smtClean="0">
                        <a:solidFill>
                          <a:schemeClr val="tx1"/>
                        </a:solidFill>
                        <a:effectLst/>
                        <a:latin typeface="Cambria Math" panose="02040503050406030204" pitchFamily="18" charset="0"/>
                      </a:rPr>
                      <m:t>𝑂</m:t>
                    </m:r>
                    <m:r>
                      <a:rPr lang="en-GB" sz="3200" b="0" i="1" smtClean="0">
                        <a:solidFill>
                          <a:schemeClr val="tx1"/>
                        </a:solidFill>
                        <a:effectLst/>
                        <a:latin typeface="Cambria Math" panose="02040503050406030204" pitchFamily="18" charset="0"/>
                      </a:rPr>
                      <m:t>(</m:t>
                    </m:r>
                    <m:r>
                      <a:rPr lang="en-GB" sz="3200" b="0" i="1" smtClean="0">
                        <a:solidFill>
                          <a:schemeClr val="tx1"/>
                        </a:solidFill>
                        <a:effectLst/>
                        <a:latin typeface="Cambria Math" panose="02040503050406030204" pitchFamily="18" charset="0"/>
                      </a:rPr>
                      <m:t>𝑛</m:t>
                    </m:r>
                    <m:func>
                      <m:funcPr>
                        <m:ctrlPr>
                          <a:rPr lang="en-GB" sz="3200" b="0" i="1" smtClean="0">
                            <a:solidFill>
                              <a:schemeClr val="tx1"/>
                            </a:solidFill>
                            <a:effectLst/>
                            <a:latin typeface="Cambria Math" panose="02040503050406030204" pitchFamily="18" charset="0"/>
                          </a:rPr>
                        </m:ctrlPr>
                      </m:funcPr>
                      <m:fName>
                        <m:r>
                          <m:rPr>
                            <m:sty m:val="p"/>
                          </m:rPr>
                          <a:rPr lang="en-GB" sz="3200" b="0" i="0" smtClean="0">
                            <a:solidFill>
                              <a:schemeClr val="tx1"/>
                            </a:solidFill>
                            <a:effectLst/>
                            <a:latin typeface="Cambria Math" panose="02040503050406030204" pitchFamily="18" charset="0"/>
                          </a:rPr>
                          <m:t>log</m:t>
                        </m:r>
                      </m:fName>
                      <m:e>
                        <m:r>
                          <a:rPr lang="en-GB" sz="3200" b="0" i="1" smtClean="0">
                            <a:solidFill>
                              <a:schemeClr val="tx1"/>
                            </a:solidFill>
                            <a:effectLst/>
                            <a:latin typeface="Cambria Math" panose="02040503050406030204" pitchFamily="18" charset="0"/>
                          </a:rPr>
                          <m:t>𝑛</m:t>
                        </m:r>
                      </m:e>
                    </m:func>
                    <m:r>
                      <a:rPr lang="en-GB" sz="3200" b="0" i="1" smtClean="0">
                        <a:solidFill>
                          <a:schemeClr val="tx1"/>
                        </a:solidFill>
                        <a:effectLst/>
                        <a:latin typeface="Cambria Math" panose="02040503050406030204" pitchFamily="18" charset="0"/>
                      </a:rPr>
                      <m:t>)</m:t>
                    </m:r>
                  </m:oMath>
                </a14:m>
                <a:r>
                  <a:rPr lang="en-GB" sz="3200" cap="none">
                    <a:solidFill>
                      <a:schemeClr val="tx1"/>
                    </a:solidFill>
                    <a:effectLst/>
                  </a:rPr>
                  <a:t> </a:t>
                </a:r>
                <a:r>
                  <a:rPr lang="en-ZA">
                    <a:solidFill>
                      <a:schemeClr val="tx1"/>
                    </a:solidFill>
                    <a:effectLst/>
                    <a:latin typeface="Google Sans"/>
                  </a:rPr>
                  <a:t>approach C++ implemenation</a:t>
                </a:r>
                <a:endParaRPr lang="en-ZA"/>
              </a:p>
            </p:txBody>
          </p:sp>
        </mc:Choice>
        <mc:Fallback>
          <p:sp>
            <p:nvSpPr>
              <p:cNvPr id="2" name="Title 1">
                <a:extLst>
                  <a:ext uri="{FF2B5EF4-FFF2-40B4-BE49-F238E27FC236}">
                    <a16:creationId xmlns:a16="http://schemas.microsoft.com/office/drawing/2014/main" id="{BF640286-B9DC-4A51-9BF1-D6A6C4F2CC05}"/>
                  </a:ext>
                </a:extLst>
              </p:cNvPr>
              <p:cNvSpPr>
                <a:spLocks noGrp="1" noRot="1" noChangeAspect="1" noMove="1" noResize="1" noEditPoints="1" noAdjustHandles="1" noChangeArrowheads="1" noChangeShapeType="1" noTextEdit="1"/>
              </p:cNvSpPr>
              <p:nvPr>
                <p:ph type="title"/>
              </p:nvPr>
            </p:nvSpPr>
            <p:spPr>
              <a:xfrm>
                <a:off x="1141413" y="609601"/>
                <a:ext cx="9905998" cy="762000"/>
              </a:xfrm>
              <a:blipFill>
                <a:blip r:embed="rId2"/>
                <a:stretch>
                  <a:fillRect/>
                </a:stretch>
              </a:blipFill>
            </p:spPr>
            <p:txBody>
              <a:bodyPr/>
              <a:lstStyle/>
              <a:p>
                <a:r>
                  <a:rPr lang="en-ZA">
                    <a:noFill/>
                  </a:rPr>
                  <a:t> </a:t>
                </a:r>
              </a:p>
            </p:txBody>
          </p:sp>
        </mc:Fallback>
      </mc:AlternateContent>
      <p:sp>
        <p:nvSpPr>
          <p:cNvPr id="3" name="Content Placeholder 2">
            <a:extLst>
              <a:ext uri="{FF2B5EF4-FFF2-40B4-BE49-F238E27FC236}">
                <a16:creationId xmlns:a16="http://schemas.microsoft.com/office/drawing/2014/main" id="{197F3FC2-32C3-4844-67A8-058954898124}"/>
              </a:ext>
            </a:extLst>
          </p:cNvPr>
          <p:cNvSpPr>
            <a:spLocks noGrp="1"/>
          </p:cNvSpPr>
          <p:nvPr>
            <p:ph idx="1"/>
          </p:nvPr>
        </p:nvSpPr>
        <p:spPr>
          <a:xfrm>
            <a:off x="1131888" y="1371600"/>
            <a:ext cx="9905998" cy="5248275"/>
          </a:xfrm>
        </p:spPr>
        <p:txBody>
          <a:bodyPr>
            <a:normAutofit/>
          </a:bodyPr>
          <a:lstStyle/>
          <a:p>
            <a:pPr marL="0" indent="0">
              <a:buNone/>
            </a:pPr>
            <a:r>
              <a:rPr lang="en-ZA" sz="1200">
                <a:solidFill>
                  <a:srgbClr val="FFFFFF"/>
                </a:solidFill>
                <a:effectLst/>
                <a:latin typeface="Courier New" panose="02070309020205020404" pitchFamily="49" charset="0"/>
              </a:rPr>
              <a:t>vector</a:t>
            </a:r>
            <a:r>
              <a:rPr lang="en-ZA" sz="1200">
                <a:solidFill>
                  <a:srgbClr val="FFCC00"/>
                </a:solidFill>
                <a:effectLst/>
                <a:latin typeface="Courier New" panose="02070309020205020404" pitchFamily="49" charset="0"/>
              </a:rPr>
              <a:t>&lt;</a:t>
            </a:r>
            <a:r>
              <a:rPr lang="en-ZA" sz="1200" b="1">
                <a:solidFill>
                  <a:srgbClr val="00FFFF"/>
                </a:solidFill>
                <a:effectLst/>
                <a:latin typeface="Courier New" panose="02070309020205020404" pitchFamily="49" charset="0"/>
              </a:rPr>
              <a:t>int</a:t>
            </a:r>
            <a:r>
              <a:rPr lang="en-ZA" sz="1200">
                <a:solidFill>
                  <a:srgbClr val="FFCC00"/>
                </a:solidFill>
                <a:effectLst/>
                <a:latin typeface="Courier New" panose="02070309020205020404" pitchFamily="49" charset="0"/>
              </a:rPr>
              <a:t>&gt;</a:t>
            </a:r>
            <a:r>
              <a:rPr lang="en-ZA" sz="1200">
                <a:solidFill>
                  <a:srgbClr val="FFFFFF"/>
                </a:solidFill>
                <a:effectLst/>
                <a:latin typeface="Courier New" panose="02070309020205020404" pitchFamily="49" charset="0"/>
              </a:rPr>
              <a:t> sort_cyclic_shifts</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string </a:t>
            </a:r>
            <a:r>
              <a:rPr lang="en-ZA" sz="1200" b="1">
                <a:solidFill>
                  <a:srgbClr val="00FFFF"/>
                </a:solidFill>
                <a:effectLst/>
                <a:latin typeface="Courier New" panose="02070309020205020404" pitchFamily="49" charset="0"/>
              </a:rPr>
              <a:t>const</a:t>
            </a:r>
            <a:r>
              <a:rPr lang="en-ZA" sz="1200">
                <a:solidFill>
                  <a:srgbClr val="FFCC00"/>
                </a:solidFill>
                <a:effectLst/>
                <a:latin typeface="Courier New" panose="02070309020205020404" pitchFamily="49" charset="0"/>
              </a:rPr>
              <a:t>&amp;</a:t>
            </a:r>
            <a:r>
              <a:rPr lang="en-ZA" sz="1200">
                <a:solidFill>
                  <a:srgbClr val="FFFFFF"/>
                </a:solidFill>
                <a:effectLst/>
                <a:latin typeface="Courier New" panose="02070309020205020404" pitchFamily="49" charset="0"/>
              </a:rPr>
              <a:t> s</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p>
          <a:p>
            <a:pPr marL="0" indent="0">
              <a:buNone/>
            </a:pPr>
            <a:r>
              <a:rPr lang="en-ZA" sz="1200" b="1">
                <a:solidFill>
                  <a:srgbClr val="00FFFF"/>
                </a:solidFill>
                <a:effectLst/>
                <a:latin typeface="Courier New" panose="02070309020205020404" pitchFamily="49" charset="0"/>
              </a:rPr>
              <a:t>	int</a:t>
            </a:r>
            <a:r>
              <a:rPr lang="en-ZA" sz="1200">
                <a:solidFill>
                  <a:srgbClr val="FFFFFF"/>
                </a:solidFill>
                <a:effectLst/>
                <a:latin typeface="Courier New" panose="02070309020205020404" pitchFamily="49" charset="0"/>
              </a:rPr>
              <a:t> n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s</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size</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p>
          <a:p>
            <a:pPr marL="0" indent="0">
              <a:buNone/>
            </a:pPr>
            <a:r>
              <a:rPr lang="en-ZA" sz="1200" b="1">
                <a:solidFill>
                  <a:srgbClr val="00FFFF"/>
                </a:solidFill>
                <a:effectLst/>
                <a:latin typeface="Courier New" panose="02070309020205020404" pitchFamily="49" charset="0"/>
              </a:rPr>
              <a:t>	const</a:t>
            </a:r>
            <a:r>
              <a:rPr lang="en-ZA" sz="1200">
                <a:solidFill>
                  <a:srgbClr val="FFFFFF"/>
                </a:solidFill>
                <a:effectLst/>
                <a:latin typeface="Courier New" panose="02070309020205020404" pitchFamily="49" charset="0"/>
              </a:rPr>
              <a:t> </a:t>
            </a:r>
            <a:r>
              <a:rPr lang="en-ZA" sz="1200" b="1">
                <a:solidFill>
                  <a:srgbClr val="00FFFF"/>
                </a:solidFill>
                <a:effectLst/>
                <a:latin typeface="Courier New" panose="02070309020205020404" pitchFamily="49" charset="0"/>
              </a:rPr>
              <a:t>int</a:t>
            </a:r>
            <a:r>
              <a:rPr lang="en-ZA" sz="1200">
                <a:solidFill>
                  <a:srgbClr val="FFFFFF"/>
                </a:solidFill>
                <a:effectLst/>
                <a:latin typeface="Courier New" panose="02070309020205020404" pitchFamily="49" charset="0"/>
              </a:rPr>
              <a:t> alphabet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8000"/>
                </a:solidFill>
                <a:effectLst/>
                <a:latin typeface="Courier New" panose="02070309020205020404" pitchFamily="49" charset="0"/>
              </a:rPr>
              <a:t>256</a:t>
            </a:r>
            <a:r>
              <a:rPr lang="en-ZA" sz="1200">
                <a:solidFill>
                  <a:srgbClr val="FFCC00"/>
                </a:solidFill>
                <a:effectLst/>
                <a:latin typeface="Courier New" panose="02070309020205020404" pitchFamily="49" charset="0"/>
              </a:rPr>
              <a:t>;</a:t>
            </a:r>
          </a:p>
          <a:p>
            <a:pPr marL="0" indent="0">
              <a:buNone/>
            </a:pPr>
            <a:r>
              <a:rPr lang="en-ZA" sz="1200">
                <a:solidFill>
                  <a:srgbClr val="FFFFFF"/>
                </a:solidFill>
                <a:effectLst/>
                <a:latin typeface="Courier New" panose="02070309020205020404" pitchFamily="49" charset="0"/>
              </a:rPr>
              <a:t>	vector</a:t>
            </a:r>
            <a:r>
              <a:rPr lang="en-ZA" sz="1200">
                <a:solidFill>
                  <a:srgbClr val="FFCC00"/>
                </a:solidFill>
                <a:effectLst/>
                <a:latin typeface="Courier New" panose="02070309020205020404" pitchFamily="49" charset="0"/>
              </a:rPr>
              <a:t>&lt;</a:t>
            </a:r>
            <a:r>
              <a:rPr lang="en-ZA" sz="1200" b="1">
                <a:solidFill>
                  <a:srgbClr val="00FFFF"/>
                </a:solidFill>
                <a:effectLst/>
                <a:latin typeface="Courier New" panose="02070309020205020404" pitchFamily="49" charset="0"/>
              </a:rPr>
              <a:t>int</a:t>
            </a:r>
            <a:r>
              <a:rPr lang="en-ZA" sz="1200">
                <a:solidFill>
                  <a:srgbClr val="FFCC00"/>
                </a:solidFill>
                <a:effectLst/>
                <a:latin typeface="Courier New" panose="02070309020205020404" pitchFamily="49" charset="0"/>
              </a:rPr>
              <a:t>&gt;</a:t>
            </a:r>
            <a:r>
              <a:rPr lang="en-ZA" sz="1200">
                <a:solidFill>
                  <a:srgbClr val="FFFFFF"/>
                </a:solidFill>
                <a:effectLst/>
                <a:latin typeface="Courier New" panose="02070309020205020404" pitchFamily="49" charset="0"/>
              </a:rPr>
              <a:t> p</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n</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c</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n</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cnt</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max</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alphabet</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n</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8000"/>
                </a:solidFill>
                <a:effectLst/>
                <a:latin typeface="Courier New" panose="02070309020205020404" pitchFamily="49" charset="0"/>
              </a:rPr>
              <a:t>0</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p>
          <a:p>
            <a:pPr marL="0" indent="0">
              <a:buNone/>
            </a:pPr>
            <a:r>
              <a:rPr lang="en-ZA" sz="1200" b="1">
                <a:solidFill>
                  <a:srgbClr val="FF6600"/>
                </a:solidFill>
                <a:effectLst/>
                <a:latin typeface="Courier New" panose="02070309020205020404" pitchFamily="49" charset="0"/>
              </a:rPr>
              <a:t>	for</a:t>
            </a:r>
            <a:r>
              <a:rPr lang="en-ZA" sz="1200">
                <a:solidFill>
                  <a:srgbClr val="FFFFFF"/>
                </a:solidFill>
                <a:effectLst/>
                <a:latin typeface="Courier New" panose="02070309020205020404" pitchFamily="49" charset="0"/>
              </a:rPr>
              <a:t> </a:t>
            </a:r>
            <a:r>
              <a:rPr lang="en-ZA" sz="1200">
                <a:solidFill>
                  <a:srgbClr val="FFCC00"/>
                </a:solidFill>
                <a:effectLst/>
                <a:latin typeface="Courier New" panose="02070309020205020404" pitchFamily="49" charset="0"/>
              </a:rPr>
              <a:t>(</a:t>
            </a:r>
            <a:r>
              <a:rPr lang="en-ZA" sz="1200" b="1">
                <a:solidFill>
                  <a:srgbClr val="00FFFF"/>
                </a:solidFill>
                <a:effectLst/>
                <a:latin typeface="Courier New" panose="02070309020205020404" pitchFamily="49" charset="0"/>
              </a:rPr>
              <a:t>int</a:t>
            </a:r>
            <a:r>
              <a:rPr lang="en-ZA" sz="1200">
                <a:solidFill>
                  <a:srgbClr val="FFFFFF"/>
                </a:solidFill>
                <a:effectLst/>
                <a:latin typeface="Courier New" panose="02070309020205020404" pitchFamily="49" charset="0"/>
              </a:rPr>
              <a:t> i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8000"/>
                </a:solidFill>
                <a:effectLst/>
                <a:latin typeface="Courier New" panose="02070309020205020404" pitchFamily="49" charset="0"/>
              </a:rPr>
              <a:t>0</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i </a:t>
            </a:r>
            <a:r>
              <a:rPr lang="en-ZA" sz="1200">
                <a:solidFill>
                  <a:srgbClr val="FFCC00"/>
                </a:solidFill>
                <a:effectLst/>
                <a:latin typeface="Courier New" panose="02070309020205020404" pitchFamily="49" charset="0"/>
              </a:rPr>
              <a:t>&lt;</a:t>
            </a:r>
            <a:r>
              <a:rPr lang="en-ZA" sz="1200">
                <a:solidFill>
                  <a:srgbClr val="FFFFFF"/>
                </a:solidFill>
                <a:effectLst/>
                <a:latin typeface="Courier New" panose="02070309020205020404" pitchFamily="49" charset="0"/>
              </a:rPr>
              <a:t> n</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i</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p>
          <a:p>
            <a:pPr marL="0" indent="0">
              <a:buNone/>
            </a:pPr>
            <a:r>
              <a:rPr lang="en-ZA" sz="1200">
                <a:solidFill>
                  <a:srgbClr val="FFFFFF"/>
                </a:solidFill>
                <a:effectLst/>
                <a:latin typeface="Courier New" panose="02070309020205020404" pitchFamily="49" charset="0"/>
              </a:rPr>
              <a:t>		cnt</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s</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i</a:t>
            </a:r>
            <a:r>
              <a:rPr lang="en-ZA" sz="1200">
                <a:solidFill>
                  <a:srgbClr val="FFCC00"/>
                </a:solidFill>
                <a:effectLst/>
                <a:latin typeface="Courier New" panose="02070309020205020404" pitchFamily="49" charset="0"/>
              </a:rPr>
              <a:t>]]++;</a:t>
            </a:r>
            <a:endParaRPr lang="en-ZA" sz="1200">
              <a:solidFill>
                <a:srgbClr val="FFFFFF"/>
              </a:solidFill>
              <a:effectLst/>
              <a:latin typeface="Courier New" panose="02070309020205020404" pitchFamily="49" charset="0"/>
            </a:endParaRPr>
          </a:p>
          <a:p>
            <a:pPr marL="0" indent="0">
              <a:buNone/>
            </a:pPr>
            <a:r>
              <a:rPr lang="en-ZA" sz="1200" b="1">
                <a:solidFill>
                  <a:srgbClr val="FF6600"/>
                </a:solidFill>
                <a:effectLst/>
                <a:latin typeface="Courier New" panose="02070309020205020404" pitchFamily="49" charset="0"/>
              </a:rPr>
              <a:t>	for</a:t>
            </a:r>
            <a:r>
              <a:rPr lang="en-ZA" sz="1200">
                <a:solidFill>
                  <a:srgbClr val="FFFFFF"/>
                </a:solidFill>
                <a:effectLst/>
                <a:latin typeface="Courier New" panose="02070309020205020404" pitchFamily="49" charset="0"/>
              </a:rPr>
              <a:t> </a:t>
            </a:r>
            <a:r>
              <a:rPr lang="en-ZA" sz="1200">
                <a:solidFill>
                  <a:srgbClr val="FFCC00"/>
                </a:solidFill>
                <a:effectLst/>
                <a:latin typeface="Courier New" panose="02070309020205020404" pitchFamily="49" charset="0"/>
              </a:rPr>
              <a:t>(</a:t>
            </a:r>
            <a:r>
              <a:rPr lang="en-ZA" sz="1200" b="1">
                <a:solidFill>
                  <a:srgbClr val="00FFFF"/>
                </a:solidFill>
                <a:effectLst/>
                <a:latin typeface="Courier New" panose="02070309020205020404" pitchFamily="49" charset="0"/>
              </a:rPr>
              <a:t>int</a:t>
            </a:r>
            <a:r>
              <a:rPr lang="en-ZA" sz="1200">
                <a:solidFill>
                  <a:srgbClr val="FFFFFF"/>
                </a:solidFill>
                <a:effectLst/>
                <a:latin typeface="Courier New" panose="02070309020205020404" pitchFamily="49" charset="0"/>
              </a:rPr>
              <a:t> i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8000"/>
                </a:solidFill>
                <a:effectLst/>
                <a:latin typeface="Courier New" panose="02070309020205020404" pitchFamily="49" charset="0"/>
              </a:rPr>
              <a:t>1</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i </a:t>
            </a:r>
            <a:r>
              <a:rPr lang="en-ZA" sz="1200">
                <a:solidFill>
                  <a:srgbClr val="FFCC00"/>
                </a:solidFill>
                <a:effectLst/>
                <a:latin typeface="Courier New" panose="02070309020205020404" pitchFamily="49" charset="0"/>
              </a:rPr>
              <a:t>&lt;</a:t>
            </a:r>
            <a:r>
              <a:rPr lang="en-ZA" sz="1200">
                <a:solidFill>
                  <a:srgbClr val="FFFFFF"/>
                </a:solidFill>
                <a:effectLst/>
                <a:latin typeface="Courier New" panose="02070309020205020404" pitchFamily="49" charset="0"/>
              </a:rPr>
              <a:t> alphabet</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i</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p>
          <a:p>
            <a:pPr marL="0" indent="0">
              <a:buNone/>
            </a:pPr>
            <a:r>
              <a:rPr lang="en-ZA" sz="1200">
                <a:solidFill>
                  <a:srgbClr val="FFFFFF"/>
                </a:solidFill>
                <a:effectLst/>
                <a:latin typeface="Courier New" panose="02070309020205020404" pitchFamily="49" charset="0"/>
              </a:rPr>
              <a:t>		cnt</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i</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cnt</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i</a:t>
            </a:r>
            <a:r>
              <a:rPr lang="en-ZA" sz="1200">
                <a:solidFill>
                  <a:srgbClr val="FFCC00"/>
                </a:solidFill>
                <a:effectLst/>
                <a:latin typeface="Courier New" panose="02070309020205020404" pitchFamily="49" charset="0"/>
              </a:rPr>
              <a:t>-</a:t>
            </a:r>
            <a:r>
              <a:rPr lang="en-ZA" sz="1200">
                <a:solidFill>
                  <a:srgbClr val="FF8000"/>
                </a:solidFill>
                <a:effectLst/>
                <a:latin typeface="Courier New" panose="02070309020205020404" pitchFamily="49" charset="0"/>
              </a:rPr>
              <a:t>1</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p>
          <a:p>
            <a:pPr marL="0" indent="0">
              <a:buNone/>
            </a:pPr>
            <a:r>
              <a:rPr lang="en-ZA" sz="1200" b="1">
                <a:solidFill>
                  <a:srgbClr val="FF6600"/>
                </a:solidFill>
                <a:effectLst/>
                <a:latin typeface="Courier New" panose="02070309020205020404" pitchFamily="49" charset="0"/>
              </a:rPr>
              <a:t>	for</a:t>
            </a:r>
            <a:r>
              <a:rPr lang="en-ZA" sz="1200">
                <a:solidFill>
                  <a:srgbClr val="FFFFFF"/>
                </a:solidFill>
                <a:effectLst/>
                <a:latin typeface="Courier New" panose="02070309020205020404" pitchFamily="49" charset="0"/>
              </a:rPr>
              <a:t> </a:t>
            </a:r>
            <a:r>
              <a:rPr lang="en-ZA" sz="1200">
                <a:solidFill>
                  <a:srgbClr val="FFCC00"/>
                </a:solidFill>
                <a:effectLst/>
                <a:latin typeface="Courier New" panose="02070309020205020404" pitchFamily="49" charset="0"/>
              </a:rPr>
              <a:t>(</a:t>
            </a:r>
            <a:r>
              <a:rPr lang="en-ZA" sz="1200" b="1">
                <a:solidFill>
                  <a:srgbClr val="00FFFF"/>
                </a:solidFill>
                <a:effectLst/>
                <a:latin typeface="Courier New" panose="02070309020205020404" pitchFamily="49" charset="0"/>
              </a:rPr>
              <a:t>int</a:t>
            </a:r>
            <a:r>
              <a:rPr lang="en-ZA" sz="1200">
                <a:solidFill>
                  <a:srgbClr val="FFFFFF"/>
                </a:solidFill>
                <a:effectLst/>
                <a:latin typeface="Courier New" panose="02070309020205020404" pitchFamily="49" charset="0"/>
              </a:rPr>
              <a:t> i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8000"/>
                </a:solidFill>
                <a:effectLst/>
                <a:latin typeface="Courier New" panose="02070309020205020404" pitchFamily="49" charset="0"/>
              </a:rPr>
              <a:t>0</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i </a:t>
            </a:r>
            <a:r>
              <a:rPr lang="en-ZA" sz="1200">
                <a:solidFill>
                  <a:srgbClr val="FFCC00"/>
                </a:solidFill>
                <a:effectLst/>
                <a:latin typeface="Courier New" panose="02070309020205020404" pitchFamily="49" charset="0"/>
              </a:rPr>
              <a:t>&lt;</a:t>
            </a:r>
            <a:r>
              <a:rPr lang="en-ZA" sz="1200">
                <a:solidFill>
                  <a:srgbClr val="FFFFFF"/>
                </a:solidFill>
                <a:effectLst/>
                <a:latin typeface="Courier New" panose="02070309020205020404" pitchFamily="49" charset="0"/>
              </a:rPr>
              <a:t> n</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i</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p>
          <a:p>
            <a:pPr marL="0" indent="0">
              <a:buNone/>
            </a:pPr>
            <a:r>
              <a:rPr lang="en-ZA" sz="1200">
                <a:solidFill>
                  <a:srgbClr val="FFFFFF"/>
                </a:solidFill>
                <a:effectLst/>
                <a:latin typeface="Courier New" panose="02070309020205020404" pitchFamily="49" charset="0"/>
              </a:rPr>
              <a:t>		p</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cnt</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s</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i</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i</a:t>
            </a:r>
            <a:r>
              <a:rPr lang="en-ZA" sz="1200">
                <a:solidFill>
                  <a:srgbClr val="FFCC00"/>
                </a:solidFill>
                <a:effectLst/>
                <a:latin typeface="Courier New" panose="02070309020205020404" pitchFamily="49" charset="0"/>
              </a:rPr>
              <a:t>;</a:t>
            </a:r>
            <a:endParaRPr lang="en-ZA" sz="1200">
              <a:solidFill>
                <a:srgbClr val="FFFFFF"/>
              </a:solidFill>
              <a:effectLst/>
              <a:latin typeface="Courier New" panose="02070309020205020404" pitchFamily="49" charset="0"/>
            </a:endParaRPr>
          </a:p>
          <a:p>
            <a:pPr marL="0" indent="0">
              <a:buNone/>
            </a:pPr>
            <a:r>
              <a:rPr lang="en-ZA" sz="1200">
                <a:solidFill>
                  <a:srgbClr val="FFFFFF"/>
                </a:solidFill>
                <a:effectLst/>
                <a:latin typeface="Courier New" panose="02070309020205020404" pitchFamily="49" charset="0"/>
              </a:rPr>
              <a:t>	c</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p</a:t>
            </a:r>
            <a:r>
              <a:rPr lang="en-ZA" sz="1200">
                <a:solidFill>
                  <a:srgbClr val="FFCC00"/>
                </a:solidFill>
                <a:effectLst/>
                <a:latin typeface="Courier New" panose="02070309020205020404" pitchFamily="49" charset="0"/>
              </a:rPr>
              <a:t>[</a:t>
            </a:r>
            <a:r>
              <a:rPr lang="en-ZA" sz="1200">
                <a:solidFill>
                  <a:srgbClr val="FF8000"/>
                </a:solidFill>
                <a:effectLst/>
                <a:latin typeface="Courier New" panose="02070309020205020404" pitchFamily="49" charset="0"/>
              </a:rPr>
              <a:t>0</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8000"/>
                </a:solidFill>
                <a:effectLst/>
                <a:latin typeface="Courier New" panose="02070309020205020404" pitchFamily="49" charset="0"/>
              </a:rPr>
              <a:t>0</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p>
          <a:p>
            <a:pPr marL="0" indent="0">
              <a:buNone/>
            </a:pPr>
            <a:r>
              <a:rPr lang="en-ZA" sz="1200" b="1">
                <a:solidFill>
                  <a:srgbClr val="00FFFF"/>
                </a:solidFill>
                <a:effectLst/>
                <a:latin typeface="Courier New" panose="02070309020205020404" pitchFamily="49" charset="0"/>
              </a:rPr>
              <a:t>	int</a:t>
            </a:r>
            <a:r>
              <a:rPr lang="en-ZA" sz="1200">
                <a:solidFill>
                  <a:srgbClr val="FFFFFF"/>
                </a:solidFill>
                <a:effectLst/>
                <a:latin typeface="Courier New" panose="02070309020205020404" pitchFamily="49" charset="0"/>
              </a:rPr>
              <a:t> classes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8000"/>
                </a:solidFill>
                <a:effectLst/>
                <a:latin typeface="Courier New" panose="02070309020205020404" pitchFamily="49" charset="0"/>
              </a:rPr>
              <a:t>1</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p>
          <a:p>
            <a:pPr marL="0" indent="0">
              <a:buNone/>
            </a:pPr>
            <a:r>
              <a:rPr lang="en-ZA" sz="1200" b="1">
                <a:solidFill>
                  <a:srgbClr val="FF6600"/>
                </a:solidFill>
                <a:effectLst/>
                <a:latin typeface="Courier New" panose="02070309020205020404" pitchFamily="49" charset="0"/>
              </a:rPr>
              <a:t>	for</a:t>
            </a:r>
            <a:r>
              <a:rPr lang="en-ZA" sz="1200">
                <a:solidFill>
                  <a:srgbClr val="FFFFFF"/>
                </a:solidFill>
                <a:effectLst/>
                <a:latin typeface="Courier New" panose="02070309020205020404" pitchFamily="49" charset="0"/>
              </a:rPr>
              <a:t> </a:t>
            </a:r>
            <a:r>
              <a:rPr lang="en-ZA" sz="1200">
                <a:solidFill>
                  <a:srgbClr val="FFCC00"/>
                </a:solidFill>
                <a:effectLst/>
                <a:latin typeface="Courier New" panose="02070309020205020404" pitchFamily="49" charset="0"/>
              </a:rPr>
              <a:t>(</a:t>
            </a:r>
            <a:r>
              <a:rPr lang="en-ZA" sz="1200" b="1">
                <a:solidFill>
                  <a:srgbClr val="00FFFF"/>
                </a:solidFill>
                <a:effectLst/>
                <a:latin typeface="Courier New" panose="02070309020205020404" pitchFamily="49" charset="0"/>
              </a:rPr>
              <a:t>int</a:t>
            </a:r>
            <a:r>
              <a:rPr lang="en-ZA" sz="1200">
                <a:solidFill>
                  <a:srgbClr val="FFFFFF"/>
                </a:solidFill>
                <a:effectLst/>
                <a:latin typeface="Courier New" panose="02070309020205020404" pitchFamily="49" charset="0"/>
              </a:rPr>
              <a:t> i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8000"/>
                </a:solidFill>
                <a:effectLst/>
                <a:latin typeface="Courier New" panose="02070309020205020404" pitchFamily="49" charset="0"/>
              </a:rPr>
              <a:t>1</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i </a:t>
            </a:r>
            <a:r>
              <a:rPr lang="en-ZA" sz="1200">
                <a:solidFill>
                  <a:srgbClr val="FFCC00"/>
                </a:solidFill>
                <a:effectLst/>
                <a:latin typeface="Courier New" panose="02070309020205020404" pitchFamily="49" charset="0"/>
              </a:rPr>
              <a:t>&lt;</a:t>
            </a:r>
            <a:r>
              <a:rPr lang="en-ZA" sz="1200">
                <a:solidFill>
                  <a:srgbClr val="FFFFFF"/>
                </a:solidFill>
                <a:effectLst/>
                <a:latin typeface="Courier New" panose="02070309020205020404" pitchFamily="49" charset="0"/>
              </a:rPr>
              <a:t> n</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i</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p>
          <a:p>
            <a:pPr marL="0" indent="0">
              <a:buNone/>
            </a:pPr>
            <a:r>
              <a:rPr lang="en-ZA" sz="1200" b="1">
                <a:solidFill>
                  <a:srgbClr val="FF6600"/>
                </a:solidFill>
                <a:effectLst/>
                <a:latin typeface="Courier New" panose="02070309020205020404" pitchFamily="49" charset="0"/>
              </a:rPr>
              <a:t>		if</a:t>
            </a:r>
            <a:r>
              <a:rPr lang="en-ZA" sz="1200">
                <a:solidFill>
                  <a:srgbClr val="FFFFFF"/>
                </a:solidFill>
                <a:effectLst/>
                <a:latin typeface="Courier New" panose="02070309020205020404" pitchFamily="49" charset="0"/>
              </a:rPr>
              <a:t>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s</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p</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i</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s</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p</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i</a:t>
            </a:r>
            <a:r>
              <a:rPr lang="en-ZA" sz="1200">
                <a:solidFill>
                  <a:srgbClr val="FFCC00"/>
                </a:solidFill>
                <a:effectLst/>
                <a:latin typeface="Courier New" panose="02070309020205020404" pitchFamily="49" charset="0"/>
              </a:rPr>
              <a:t>-</a:t>
            </a:r>
            <a:r>
              <a:rPr lang="en-ZA" sz="1200">
                <a:solidFill>
                  <a:srgbClr val="FF8000"/>
                </a:solidFill>
                <a:effectLst/>
                <a:latin typeface="Courier New" panose="02070309020205020404" pitchFamily="49" charset="0"/>
              </a:rPr>
              <a:t>1</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p>
          <a:p>
            <a:pPr marL="0" indent="0">
              <a:buNone/>
            </a:pPr>
            <a:r>
              <a:rPr lang="en-ZA" sz="1200">
                <a:solidFill>
                  <a:srgbClr val="FFFFFF"/>
                </a:solidFill>
                <a:effectLst/>
                <a:latin typeface="Courier New" panose="02070309020205020404" pitchFamily="49" charset="0"/>
              </a:rPr>
              <a:t>			classes</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p>
          <a:p>
            <a:pPr marL="0" indent="0">
              <a:buNone/>
            </a:pPr>
            <a:r>
              <a:rPr lang="en-ZA" sz="1200">
                <a:solidFill>
                  <a:srgbClr val="FFFFFF"/>
                </a:solidFill>
                <a:effectLst/>
                <a:latin typeface="Courier New" panose="02070309020205020404" pitchFamily="49" charset="0"/>
              </a:rPr>
              <a:t>		c</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p</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i</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classes </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r>
              <a:rPr lang="en-ZA" sz="1200">
                <a:solidFill>
                  <a:srgbClr val="FF8000"/>
                </a:solidFill>
                <a:effectLst/>
                <a:latin typeface="Courier New" panose="02070309020205020404" pitchFamily="49" charset="0"/>
              </a:rPr>
              <a:t>1</a:t>
            </a:r>
            <a:r>
              <a:rPr lang="en-ZA" sz="1200">
                <a:solidFill>
                  <a:srgbClr val="FFCC00"/>
                </a:solidFill>
                <a:effectLst/>
                <a:latin typeface="Courier New" panose="02070309020205020404" pitchFamily="49" charset="0"/>
              </a:rPr>
              <a:t>;</a:t>
            </a:r>
            <a:r>
              <a:rPr lang="en-ZA" sz="1200">
                <a:solidFill>
                  <a:srgbClr val="FFFFFF"/>
                </a:solidFill>
                <a:effectLst/>
                <a:latin typeface="Courier New" panose="02070309020205020404" pitchFamily="49" charset="0"/>
              </a:rPr>
              <a:t> </a:t>
            </a:r>
          </a:p>
          <a:p>
            <a:pPr marL="0" indent="0">
              <a:buNone/>
            </a:pPr>
            <a:r>
              <a:rPr lang="en-ZA" sz="1200">
                <a:solidFill>
                  <a:srgbClr val="FFCC00"/>
                </a:solidFill>
                <a:effectLst/>
                <a:latin typeface="Courier New" panose="02070309020205020404" pitchFamily="49" charset="0"/>
              </a:rPr>
              <a:t>	}</a:t>
            </a:r>
            <a:endParaRPr lang="en-ZA" sz="1200">
              <a:effectLst/>
            </a:endParaRPr>
          </a:p>
          <a:p>
            <a:pPr marL="0" indent="0">
              <a:buNone/>
            </a:pPr>
            <a:endParaRPr lang="en-GB">
              <a:latin typeface="+mj-lt"/>
              <a:ea typeface="Cambria Math" panose="02040503050406030204" pitchFamily="18" charset="0"/>
            </a:endParaRPr>
          </a:p>
        </p:txBody>
      </p:sp>
    </p:spTree>
    <p:extLst>
      <p:ext uri="{BB962C8B-B14F-4D97-AF65-F5344CB8AC3E}">
        <p14:creationId xmlns:p14="http://schemas.microsoft.com/office/powerpoint/2010/main" val="14575047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2567</TotalTime>
  <Words>2654</Words>
  <Application>Microsoft Office PowerPoint</Application>
  <PresentationFormat>Widescreen</PresentationFormat>
  <Paragraphs>139</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Calisto MT</vt:lpstr>
      <vt:lpstr>Cambria Math</vt:lpstr>
      <vt:lpstr>Courier New</vt:lpstr>
      <vt:lpstr>Google Sans</vt:lpstr>
      <vt:lpstr>Helvetica</vt:lpstr>
      <vt:lpstr>Wingdings 2</vt:lpstr>
      <vt:lpstr>Slate</vt:lpstr>
      <vt:lpstr>Suffix arrays</vt:lpstr>
      <vt:lpstr>What is a suffix array?</vt:lpstr>
      <vt:lpstr>Example of suffix array</vt:lpstr>
      <vt:lpstr>O(n^2  log⁡n) approach</vt:lpstr>
      <vt:lpstr>O(n log⁡n) approach</vt:lpstr>
      <vt:lpstr>O(n log⁡n) approach (continued)</vt:lpstr>
      <vt:lpstr>O(n log⁡n) approach (continued)</vt:lpstr>
      <vt:lpstr>O(n log⁡n) approach (continued)</vt:lpstr>
      <vt:lpstr>O(n log⁡n) approach C++ implemenation</vt:lpstr>
      <vt:lpstr>O(n log⁡n) approach (continued)</vt:lpstr>
      <vt:lpstr>O(n log⁡n) approach (continued)</vt:lpstr>
      <vt:lpstr>O(n log⁡n) approach (continued)</vt:lpstr>
      <vt:lpstr>O(n log⁡n) approach C++ implementation (continued)</vt:lpstr>
      <vt:lpstr>O(n log⁡n) approach (continued)</vt:lpstr>
      <vt:lpstr>O(n log⁡n) approach (continued)</vt:lpstr>
      <vt:lpstr>O(n log⁡n) approach (continued)</vt:lpstr>
      <vt:lpstr>Applications of suffix arrays</vt:lpstr>
      <vt:lpstr>Applications of suffix arrays (2)</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Suffix arrays</dc:title>
  <dc:creator>Muhammad Shah Khan</dc:creator>
  <cp:lastModifiedBy>Muhammad Shah Khan</cp:lastModifiedBy>
  <cp:revision>1</cp:revision>
  <dcterms:created xsi:type="dcterms:W3CDTF">2024-02-07T13:18:23Z</dcterms:created>
  <dcterms:modified xsi:type="dcterms:W3CDTF">2024-02-10T09:06:34Z</dcterms:modified>
</cp:coreProperties>
</file>